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charts/chart25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charts/chart26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charts/chart27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charts/chart28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charts/chart29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ppt/charts/chart30.xml" ContentType="application/vnd.openxmlformats-officedocument.drawingml.chart+xml"/>
  <Override PartName="/ppt/charts/style30.xml" ContentType="application/vnd.ms-office.chartstyle+xml"/>
  <Override PartName="/ppt/charts/colors30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6"/>
  </p:notesMasterIdLst>
  <p:sldIdLst>
    <p:sldId id="256" r:id="rId2"/>
    <p:sldId id="258" r:id="rId3"/>
    <p:sldId id="260" r:id="rId4"/>
    <p:sldId id="272" r:id="rId5"/>
    <p:sldId id="277" r:id="rId6"/>
    <p:sldId id="278" r:id="rId7"/>
    <p:sldId id="279" r:id="rId8"/>
    <p:sldId id="280" r:id="rId9"/>
    <p:sldId id="281" r:id="rId10"/>
    <p:sldId id="282" r:id="rId11"/>
    <p:sldId id="284" r:id="rId12"/>
    <p:sldId id="290" r:id="rId13"/>
    <p:sldId id="283" r:id="rId14"/>
    <p:sldId id="286" r:id="rId15"/>
    <p:sldId id="287" r:id="rId16"/>
    <p:sldId id="288" r:id="rId17"/>
    <p:sldId id="291" r:id="rId18"/>
    <p:sldId id="289" r:id="rId19"/>
    <p:sldId id="270" r:id="rId20"/>
    <p:sldId id="292" r:id="rId21"/>
    <p:sldId id="273" r:id="rId22"/>
    <p:sldId id="274" r:id="rId23"/>
    <p:sldId id="275" r:id="rId24"/>
    <p:sldId id="276" r:id="rId25"/>
  </p:sldIdLst>
  <p:sldSz cx="18288000" cy="10287000"/>
  <p:notesSz cx="6858000" cy="9144000"/>
  <p:embeddedFontLst>
    <p:embeddedFont>
      <p:font typeface="HGP創英角ｺﾞｼｯｸUB" panose="020B0900000000000000" pitchFamily="50" charset="-128"/>
      <p:regular r:id="rId27"/>
    </p:embeddedFont>
    <p:embeddedFont>
      <p:font typeface="HGS創英角ｺﾞｼｯｸUB" panose="020B0900000000000000" pitchFamily="50" charset="-128"/>
      <p:regular r:id="rId28"/>
    </p:embeddedFont>
    <p:embeddedFont>
      <p:font typeface="HGS創英角ｺﾞｼｯｸUB" panose="020B0900000000000000" pitchFamily="50" charset="-128"/>
      <p:regular r:id="rId28"/>
    </p:embeddedFont>
    <p:embeddedFont>
      <p:font typeface="League Spartan" panose="020B0600070205080204" charset="0"/>
      <p:regular r:id="rId29"/>
    </p:embeddedFont>
    <p:embeddedFont>
      <p:font typeface="游ゴシック" panose="020B0400000000000000" pitchFamily="50" charset="-128"/>
      <p:regular r:id="rId30"/>
      <p:bold r:id="rId3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72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018323C-8785-1808-6795-0E6651BA99BB}" v="420" dt="2025-09-24T01:41:01.457"/>
    <p1510:client id="{59799883-0F10-90B1-8969-87DB1DCB506D}" v="133" dt="2025-09-24T00:58:16.643"/>
    <p1510:client id="{87202BF9-49C1-4648-B8D9-D7E3E785F038}" v="3286" dt="2025-09-24T01:41:17.367"/>
    <p1510:client id="{A6E28B7A-9972-FC7F-519A-B45FC52BD65A}" v="1" dt="2025-09-23T12:51:07.881"/>
    <p1510:client id="{F09620DC-65AA-45CC-8E10-5CDBC3FFC422}" v="279" dt="2025-09-24T01:41:16.19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236" y="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&#35611;&#32681;\&#34892;&#21205;&#12514;&#12487;&#12523;&#22799;&#12398;&#23398;&#26657;\trip_toyosu_2021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&#35611;&#32681;\&#34892;&#21205;&#12514;&#12487;&#12523;&#22799;&#12398;&#23398;&#26657;\trip_toyosu_2021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8osu\Downloads\trip_toyosu_2021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8osu\Downloads\trip_toyosu_2021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8osu\Downloads\trip_toyosu_2021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8osu\Downloads\trip_toyosu_2021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8osu\Downloads\trip_toyosu_2021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8osu\Downloads\trip_toyosu_2021.xlsx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&#35611;&#32681;\&#34892;&#21205;&#12514;&#12487;&#12523;&#22799;&#12398;&#23398;&#26657;\trip_toyosu_2021.xlsx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&#35611;&#32681;\&#34892;&#21205;&#12514;&#12487;&#12523;&#22799;&#12398;&#23398;&#26657;\trip_toyosu_2021.xlsx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&#35611;&#32681;\&#34892;&#21205;&#12514;&#12487;&#12523;&#22799;&#12398;&#23398;&#26657;\trip_toyosu_2021.xlsx" TargetMode="External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&#35611;&#32681;\&#34892;&#21205;&#12514;&#12487;&#12523;&#22799;&#12398;&#23398;&#26657;\trip_toyosu_2021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&#35611;&#32681;\&#34892;&#21205;&#12514;&#12487;&#12523;&#22799;&#12398;&#23398;&#26657;\trip_toyosu_2021.xlsx" TargetMode="External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&#35611;&#32681;\&#34892;&#21205;&#12514;&#12487;&#12523;&#22799;&#12398;&#23398;&#26657;\trip_toyosu_2021.xlsx" TargetMode="External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&#35611;&#32681;\&#34892;&#21205;&#12514;&#12487;&#12523;&#22799;&#12398;&#23398;&#26657;\trip_toyosu_2021.xlsx" TargetMode="External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&#35611;&#32681;\&#34892;&#21205;&#12514;&#12487;&#12523;&#22799;&#12398;&#23398;&#26657;\trip_toyosu_2021.xlsx" TargetMode="External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&#35611;&#32681;\&#34892;&#21205;&#12514;&#12487;&#12523;&#22799;&#12398;&#23398;&#26657;\trip_toyosu_2021.xlsx" TargetMode="External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&#35611;&#32681;\&#34892;&#21205;&#12514;&#12487;&#12523;&#22799;&#12398;&#23398;&#26657;\trip_toyosu_2021.xlsx" TargetMode="External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&#35611;&#32681;\&#34892;&#21205;&#12514;&#12487;&#12523;&#22799;&#12398;&#23398;&#26657;\trip_toyosu_2021.xlsx" TargetMode="External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&#35611;&#32681;\&#34892;&#21205;&#12514;&#12487;&#12523;&#22799;&#12398;&#23398;&#26657;\trip_toyosu_2021.xlsx" TargetMode="External"/><Relationship Id="rId2" Type="http://schemas.microsoft.com/office/2011/relationships/chartColorStyle" Target="colors27.xml"/><Relationship Id="rId1" Type="http://schemas.microsoft.com/office/2011/relationships/chartStyle" Target="style27.xm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&#35611;&#32681;\&#34892;&#21205;&#12514;&#12487;&#12523;&#22799;&#12398;&#23398;&#26657;\trip_toyosu_2021.xlsx" TargetMode="External"/><Relationship Id="rId2" Type="http://schemas.microsoft.com/office/2011/relationships/chartColorStyle" Target="colors28.xml"/><Relationship Id="rId1" Type="http://schemas.microsoft.com/office/2011/relationships/chartStyle" Target="style28.xm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&#35611;&#32681;\&#34892;&#21205;&#12514;&#12487;&#12523;&#22799;&#12398;&#23398;&#26657;\trip_toyosu_2021.xlsx" TargetMode="External"/><Relationship Id="rId2" Type="http://schemas.microsoft.com/office/2011/relationships/chartColorStyle" Target="colors29.xml"/><Relationship Id="rId1" Type="http://schemas.microsoft.com/office/2011/relationships/chartStyle" Target="style29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8osu\Downloads\trip_toyosu_2021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&#35611;&#32681;\&#34892;&#21205;&#12514;&#12487;&#12523;&#22799;&#12398;&#23398;&#26657;\trip_toyosu_2021.xlsx" TargetMode="External"/><Relationship Id="rId2" Type="http://schemas.microsoft.com/office/2011/relationships/chartColorStyle" Target="colors30.xml"/><Relationship Id="rId1" Type="http://schemas.microsoft.com/office/2011/relationships/chartStyle" Target="style30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8osu\Downloads\trip_toyosu_2021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&#35611;&#32681;\&#34892;&#21205;&#12514;&#12487;&#12523;&#22799;&#12398;&#23398;&#26657;\trip_toyosu_2021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&#35611;&#32681;\&#34892;&#21205;&#12514;&#12487;&#12523;&#22799;&#12398;&#23398;&#26657;\trip_toyosu_2021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&#35611;&#32681;\&#34892;&#21205;&#12514;&#12487;&#12523;&#22799;&#12398;&#23398;&#26657;\trip_toyosu_2021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&#35611;&#32681;\&#34892;&#21205;&#12514;&#12487;&#12523;&#22799;&#12398;&#23398;&#26657;\trip_toyosu_2021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&#35611;&#32681;\&#34892;&#21205;&#12514;&#12487;&#12523;&#22799;&#12398;&#23398;&#26657;\trip_toyosu_2021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ja-JP"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altLang="ja-JP" sz="2400"/>
              <a:t>Summer</a:t>
            </a:r>
            <a:r>
              <a:rPr lang="ja-JP" altLang="en-US" sz="2400"/>
              <a:t> （</a:t>
            </a:r>
            <a:r>
              <a:rPr lang="en-US" altLang="ja-JP" sz="2400"/>
              <a:t>2021.7.8</a:t>
            </a:r>
            <a:r>
              <a:rPr lang="ja-JP" altLang="en-US" sz="2400"/>
              <a:t>～</a:t>
            </a:r>
            <a:r>
              <a:rPr lang="en-US" altLang="ja-JP" sz="2400"/>
              <a:t>8.16</a:t>
            </a:r>
            <a:r>
              <a:rPr lang="ja-JP" altLang="en-US" sz="2400"/>
              <a:t>）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ja-JP"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trip_toyosu_2021!$AV$2</c:f>
              <c:strCache>
                <c:ptCount val="1"/>
                <c:pt idx="0">
                  <c:v>夏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lt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ja-JP"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trip_toyosu_2021!$AU$3:$AU$14</c:f>
              <c:strCache>
                <c:ptCount val="12"/>
                <c:pt idx="0">
                  <c:v>徒歩</c:v>
                </c:pt>
                <c:pt idx="1">
                  <c:v>自転車（個人所有）</c:v>
                </c:pt>
                <c:pt idx="2">
                  <c:v>シェアサイクル</c:v>
                </c:pt>
                <c:pt idx="3">
                  <c:v>バイク</c:v>
                </c:pt>
                <c:pt idx="4">
                  <c:v>乗用車</c:v>
                </c:pt>
                <c:pt idx="5">
                  <c:v>タクシー</c:v>
                </c:pt>
                <c:pt idx="6">
                  <c:v>バス</c:v>
                </c:pt>
                <c:pt idx="7">
                  <c:v>鉄道(新幹線,JR,私鉄)</c:v>
                </c:pt>
                <c:pt idx="8">
                  <c:v>地下鉄</c:v>
                </c:pt>
                <c:pt idx="9">
                  <c:v>モノレール</c:v>
                </c:pt>
                <c:pt idx="10">
                  <c:v>路面電車</c:v>
                </c:pt>
                <c:pt idx="11">
                  <c:v>貨物車</c:v>
                </c:pt>
              </c:strCache>
            </c:strRef>
          </c:cat>
          <c:val>
            <c:numRef>
              <c:f>trip_toyosu_2021!$AV$3:$AV$14</c:f>
              <c:numCache>
                <c:formatCode>General</c:formatCode>
                <c:ptCount val="12"/>
                <c:pt idx="0">
                  <c:v>6905</c:v>
                </c:pt>
                <c:pt idx="1">
                  <c:v>3515</c:v>
                </c:pt>
                <c:pt idx="2">
                  <c:v>148</c:v>
                </c:pt>
                <c:pt idx="3">
                  <c:v>268</c:v>
                </c:pt>
                <c:pt idx="4">
                  <c:v>2404</c:v>
                </c:pt>
                <c:pt idx="5">
                  <c:v>128</c:v>
                </c:pt>
                <c:pt idx="6">
                  <c:v>384</c:v>
                </c:pt>
                <c:pt idx="7">
                  <c:v>2327</c:v>
                </c:pt>
                <c:pt idx="8">
                  <c:v>2094</c:v>
                </c:pt>
                <c:pt idx="9">
                  <c:v>74</c:v>
                </c:pt>
                <c:pt idx="10">
                  <c:v>52</c:v>
                </c:pt>
                <c:pt idx="11">
                  <c:v>113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FDD-4A1A-9A53-712AB5C628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53450047"/>
        <c:axId val="353450543"/>
      </c:barChart>
      <c:catAx>
        <c:axId val="353450047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353450543"/>
        <c:crosses val="autoZero"/>
        <c:auto val="1"/>
        <c:lblAlgn val="ctr"/>
        <c:lblOffset val="100"/>
        <c:noMultiLvlLbl val="0"/>
      </c:catAx>
      <c:valAx>
        <c:axId val="35345054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3534500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ja-JP"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en-US" altLang="ja-JP" sz="18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</a:rPr>
              <a:t>OD Direct Distance 10000~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lang="ja-JP" sz="1400" b="0" i="0" u="none" strike="noStrike" kern="1200" spc="0" baseline="0">
              <a:solidFill>
                <a:prstClr val="black">
                  <a:lumMod val="65000"/>
                  <a:lumOff val="35000"/>
                </a:prstClr>
              </a:solidFill>
              <a:latin typeface="+mn-lt"/>
              <a:ea typeface="+mn-ea"/>
              <a:cs typeface="+mn-cs"/>
            </a:defRPr>
          </a:pPr>
          <a:endParaRPr lang="ja-JP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trip_toyosu_2021!$CK$2</c:f>
              <c:strCache>
                <c:ptCount val="1"/>
                <c:pt idx="0">
                  <c:v>10000~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trip_toyosu_2021!$CE$3:$CE$14</c:f>
              <c:strCache>
                <c:ptCount val="12"/>
                <c:pt idx="0">
                  <c:v>徒歩</c:v>
                </c:pt>
                <c:pt idx="1">
                  <c:v>自転車（個人所有）</c:v>
                </c:pt>
                <c:pt idx="2">
                  <c:v>シェアサイクル</c:v>
                </c:pt>
                <c:pt idx="3">
                  <c:v>バイク</c:v>
                </c:pt>
                <c:pt idx="4">
                  <c:v>乗用車</c:v>
                </c:pt>
                <c:pt idx="5">
                  <c:v>タクシー</c:v>
                </c:pt>
                <c:pt idx="6">
                  <c:v>バス</c:v>
                </c:pt>
                <c:pt idx="7">
                  <c:v>鉄道(新幹線,JR,私鉄)</c:v>
                </c:pt>
                <c:pt idx="8">
                  <c:v>地下鉄</c:v>
                </c:pt>
                <c:pt idx="9">
                  <c:v>モノレール</c:v>
                </c:pt>
                <c:pt idx="10">
                  <c:v>路面電車</c:v>
                </c:pt>
                <c:pt idx="11">
                  <c:v>貨物車</c:v>
                </c:pt>
              </c:strCache>
            </c:strRef>
          </c:cat>
          <c:val>
            <c:numRef>
              <c:f>trip_toyosu_2021!$CK$3:$CK$14</c:f>
              <c:numCache>
                <c:formatCode>General</c:formatCode>
                <c:ptCount val="12"/>
                <c:pt idx="0">
                  <c:v>17</c:v>
                </c:pt>
                <c:pt idx="1">
                  <c:v>39</c:v>
                </c:pt>
                <c:pt idx="2">
                  <c:v>0</c:v>
                </c:pt>
                <c:pt idx="3">
                  <c:v>96</c:v>
                </c:pt>
                <c:pt idx="4">
                  <c:v>897</c:v>
                </c:pt>
                <c:pt idx="5">
                  <c:v>17</c:v>
                </c:pt>
                <c:pt idx="6">
                  <c:v>6</c:v>
                </c:pt>
                <c:pt idx="7">
                  <c:v>2360</c:v>
                </c:pt>
                <c:pt idx="8">
                  <c:v>1098</c:v>
                </c:pt>
                <c:pt idx="9">
                  <c:v>3</c:v>
                </c:pt>
                <c:pt idx="10">
                  <c:v>5</c:v>
                </c:pt>
                <c:pt idx="11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AA0-4DF4-ABF5-A22883A99D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79520527"/>
        <c:axId val="252406783"/>
      </c:barChart>
      <c:catAx>
        <c:axId val="207952052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252406783"/>
        <c:crosses val="autoZero"/>
        <c:auto val="1"/>
        <c:lblAlgn val="ctr"/>
        <c:lblOffset val="100"/>
        <c:noMultiLvlLbl val="0"/>
      </c:catAx>
      <c:valAx>
        <c:axId val="252406783"/>
        <c:scaling>
          <c:orientation val="minMax"/>
          <c:max val="16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207952052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ja-JP"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ja-JP" altLang="en-US" b="1"/>
              <a:t>通勤・通学における代表移動手段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ja-JP"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通勤・通学!$AT$1</c:f>
              <c:strCache>
                <c:ptCount val="1"/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通勤・通学!$AS$2:$AS$13</c:f>
              <c:strCache>
                <c:ptCount val="12"/>
                <c:pt idx="0">
                  <c:v>バス</c:v>
                </c:pt>
                <c:pt idx="1">
                  <c:v>自転車</c:v>
                </c:pt>
                <c:pt idx="2">
                  <c:v>乗用車</c:v>
                </c:pt>
                <c:pt idx="3">
                  <c:v>地下鉄</c:v>
                </c:pt>
                <c:pt idx="4">
                  <c:v>路面電車</c:v>
                </c:pt>
                <c:pt idx="5">
                  <c:v>鉄道(新幹線,JR,私鉄)</c:v>
                </c:pt>
                <c:pt idx="6">
                  <c:v>徒歩</c:v>
                </c:pt>
                <c:pt idx="7">
                  <c:v>シェアサイクル</c:v>
                </c:pt>
                <c:pt idx="8">
                  <c:v>タクシー</c:v>
                </c:pt>
                <c:pt idx="9">
                  <c:v>ベロタクシー</c:v>
                </c:pt>
                <c:pt idx="10">
                  <c:v>バイク</c:v>
                </c:pt>
                <c:pt idx="11">
                  <c:v>モノレール</c:v>
                </c:pt>
              </c:strCache>
            </c:strRef>
          </c:cat>
          <c:val>
            <c:numRef>
              <c:f>通勤・通学!$AT$2:$AT$13</c:f>
              <c:numCache>
                <c:formatCode>General</c:formatCode>
                <c:ptCount val="12"/>
                <c:pt idx="0">
                  <c:v>161</c:v>
                </c:pt>
                <c:pt idx="1">
                  <c:v>637</c:v>
                </c:pt>
                <c:pt idx="2">
                  <c:v>263</c:v>
                </c:pt>
                <c:pt idx="3">
                  <c:v>1358</c:v>
                </c:pt>
                <c:pt idx="4">
                  <c:v>38</c:v>
                </c:pt>
                <c:pt idx="5">
                  <c:v>1548</c:v>
                </c:pt>
                <c:pt idx="6">
                  <c:v>460</c:v>
                </c:pt>
                <c:pt idx="7">
                  <c:v>44</c:v>
                </c:pt>
                <c:pt idx="8">
                  <c:v>21</c:v>
                </c:pt>
                <c:pt idx="9">
                  <c:v>1</c:v>
                </c:pt>
                <c:pt idx="10">
                  <c:v>56</c:v>
                </c:pt>
                <c:pt idx="11">
                  <c:v>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6EE-4C51-967F-26F9D9003D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00820015"/>
        <c:axId val="1700820495"/>
      </c:barChart>
      <c:catAx>
        <c:axId val="1700820015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lang="ja-JP"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ja-JP" altLang="en-US" b="1"/>
                  <a:t>代表手段交通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lang="ja-JP"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700820495"/>
        <c:crosses val="autoZero"/>
        <c:auto val="1"/>
        <c:lblAlgn val="ctr"/>
        <c:lblOffset val="100"/>
        <c:noMultiLvlLbl val="0"/>
      </c:catAx>
      <c:valAx>
        <c:axId val="170082049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lang="ja-JP"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ja-JP" altLang="en-US" b="1"/>
                  <a:t>トリップ数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lang="ja-JP"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70082001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ja-JP"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ja-JP" altLang="en-US" b="1"/>
              <a:t>帰宅における代表交通手段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ja-JP"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帰宅!$AT$1</c:f>
              <c:strCache>
                <c:ptCount val="1"/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帰宅!$AS$2:$AS$13</c:f>
              <c:strCache>
                <c:ptCount val="12"/>
                <c:pt idx="0">
                  <c:v>バス</c:v>
                </c:pt>
                <c:pt idx="1">
                  <c:v>自転車</c:v>
                </c:pt>
                <c:pt idx="2">
                  <c:v>乗用車</c:v>
                </c:pt>
                <c:pt idx="3">
                  <c:v>地下鉄</c:v>
                </c:pt>
                <c:pt idx="4">
                  <c:v>路面電車</c:v>
                </c:pt>
                <c:pt idx="5">
                  <c:v>鉄道(新幹線,JR,私鉄)</c:v>
                </c:pt>
                <c:pt idx="6">
                  <c:v>徒歩</c:v>
                </c:pt>
                <c:pt idx="7">
                  <c:v>シェアサイクル</c:v>
                </c:pt>
                <c:pt idx="8">
                  <c:v>タクシー</c:v>
                </c:pt>
                <c:pt idx="9">
                  <c:v>ベロタクシー</c:v>
                </c:pt>
                <c:pt idx="10">
                  <c:v>バイク</c:v>
                </c:pt>
                <c:pt idx="11">
                  <c:v>モノレール</c:v>
                </c:pt>
              </c:strCache>
            </c:strRef>
          </c:cat>
          <c:val>
            <c:numRef>
              <c:f>帰宅!$AT$2:$AT$13</c:f>
              <c:numCache>
                <c:formatCode>General</c:formatCode>
                <c:ptCount val="12"/>
                <c:pt idx="0">
                  <c:v>266</c:v>
                </c:pt>
                <c:pt idx="1">
                  <c:v>2647</c:v>
                </c:pt>
                <c:pt idx="2">
                  <c:v>1525</c:v>
                </c:pt>
                <c:pt idx="3">
                  <c:v>1663</c:v>
                </c:pt>
                <c:pt idx="4">
                  <c:v>27</c:v>
                </c:pt>
                <c:pt idx="5">
                  <c:v>1913</c:v>
                </c:pt>
                <c:pt idx="6">
                  <c:v>4631</c:v>
                </c:pt>
                <c:pt idx="7">
                  <c:v>124</c:v>
                </c:pt>
                <c:pt idx="8">
                  <c:v>79</c:v>
                </c:pt>
                <c:pt idx="9">
                  <c:v>2</c:v>
                </c:pt>
                <c:pt idx="10">
                  <c:v>193</c:v>
                </c:pt>
                <c:pt idx="11">
                  <c:v>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7CF-4F0D-8C72-58A3BCD87D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00776335"/>
        <c:axId val="1700789295"/>
      </c:barChart>
      <c:catAx>
        <c:axId val="1700776335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lang="ja-JP"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ja-JP" altLang="en-US" b="1"/>
                  <a:t>代表交通手段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lang="ja-JP"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700789295"/>
        <c:crosses val="autoZero"/>
        <c:auto val="1"/>
        <c:lblAlgn val="ctr"/>
        <c:lblOffset val="100"/>
        <c:noMultiLvlLbl val="0"/>
      </c:catAx>
      <c:valAx>
        <c:axId val="170078929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lang="ja-JP"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ja-JP" altLang="en-US" b="1"/>
                  <a:t>トリップ数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lang="ja-JP"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7007763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ja-JP"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ja-JP" altLang="en-US" b="1"/>
              <a:t>買い物における代表交通手段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ja-JP"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買物!$AS$2:$AS$13</c:f>
              <c:strCache>
                <c:ptCount val="12"/>
                <c:pt idx="0">
                  <c:v>バス</c:v>
                </c:pt>
                <c:pt idx="1">
                  <c:v>自転車</c:v>
                </c:pt>
                <c:pt idx="2">
                  <c:v>乗用車</c:v>
                </c:pt>
                <c:pt idx="3">
                  <c:v>地下鉄</c:v>
                </c:pt>
                <c:pt idx="4">
                  <c:v>路面電車</c:v>
                </c:pt>
                <c:pt idx="5">
                  <c:v>鉄道(新幹線,JR,私鉄)</c:v>
                </c:pt>
                <c:pt idx="6">
                  <c:v>徒歩</c:v>
                </c:pt>
                <c:pt idx="7">
                  <c:v>シェアサイクル</c:v>
                </c:pt>
                <c:pt idx="8">
                  <c:v>タクシー</c:v>
                </c:pt>
                <c:pt idx="9">
                  <c:v>ベロタクシー</c:v>
                </c:pt>
                <c:pt idx="10">
                  <c:v>バイク</c:v>
                </c:pt>
                <c:pt idx="11">
                  <c:v>モノレール</c:v>
                </c:pt>
              </c:strCache>
            </c:strRef>
          </c:cat>
          <c:val>
            <c:numRef>
              <c:f>買物!$AT$2:$AT$13</c:f>
              <c:numCache>
                <c:formatCode>General</c:formatCode>
                <c:ptCount val="12"/>
                <c:pt idx="0">
                  <c:v>110</c:v>
                </c:pt>
                <c:pt idx="1">
                  <c:v>1961</c:v>
                </c:pt>
                <c:pt idx="2">
                  <c:v>856</c:v>
                </c:pt>
                <c:pt idx="3">
                  <c:v>457</c:v>
                </c:pt>
                <c:pt idx="4">
                  <c:v>2</c:v>
                </c:pt>
                <c:pt idx="5">
                  <c:v>384</c:v>
                </c:pt>
                <c:pt idx="6">
                  <c:v>4042</c:v>
                </c:pt>
                <c:pt idx="7">
                  <c:v>87</c:v>
                </c:pt>
                <c:pt idx="8">
                  <c:v>12</c:v>
                </c:pt>
                <c:pt idx="9">
                  <c:v>0</c:v>
                </c:pt>
                <c:pt idx="10">
                  <c:v>122</c:v>
                </c:pt>
                <c:pt idx="11">
                  <c:v>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B0E-41A2-8BBD-09C5DFCB5A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00788335"/>
        <c:axId val="1700788815"/>
      </c:barChart>
      <c:catAx>
        <c:axId val="1700788335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lang="ja-JP"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ja-JP" altLang="en-US" b="1"/>
                  <a:t>代表交通手段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lang="ja-JP"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700788815"/>
        <c:crosses val="autoZero"/>
        <c:auto val="1"/>
        <c:lblAlgn val="ctr"/>
        <c:lblOffset val="100"/>
        <c:noMultiLvlLbl val="0"/>
      </c:catAx>
      <c:valAx>
        <c:axId val="170078881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lang="ja-JP"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ja-JP" altLang="en-US" b="1"/>
                  <a:t>トリップ数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lang="ja-JP"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7007883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ja-JP"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ja-JP" altLang="en-US" b="1"/>
              <a:t>観光における代表交通手段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ja-JP"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title>
    <c:autoTitleDeleted val="0"/>
    <c:plotArea>
      <c:layout>
        <c:manualLayout>
          <c:layoutTarget val="inner"/>
          <c:xMode val="edge"/>
          <c:yMode val="edge"/>
          <c:x val="7.6251242223186605E-2"/>
          <c:y val="0.23948576675849403"/>
          <c:w val="0.8682413907582055"/>
          <c:h val="0.4939797401357888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観光!$AS$2:$AS$13</c:f>
              <c:strCache>
                <c:ptCount val="12"/>
                <c:pt idx="0">
                  <c:v>バス</c:v>
                </c:pt>
                <c:pt idx="1">
                  <c:v>自転車</c:v>
                </c:pt>
                <c:pt idx="2">
                  <c:v>乗用車</c:v>
                </c:pt>
                <c:pt idx="3">
                  <c:v>地下鉄</c:v>
                </c:pt>
                <c:pt idx="4">
                  <c:v>路面電車</c:v>
                </c:pt>
                <c:pt idx="5">
                  <c:v>鉄道(新幹線,JR,私鉄)</c:v>
                </c:pt>
                <c:pt idx="6">
                  <c:v>徒歩</c:v>
                </c:pt>
                <c:pt idx="7">
                  <c:v>シェアサイクル</c:v>
                </c:pt>
                <c:pt idx="8">
                  <c:v>タクシー</c:v>
                </c:pt>
                <c:pt idx="9">
                  <c:v>ベロタクシー</c:v>
                </c:pt>
                <c:pt idx="10">
                  <c:v>バイク</c:v>
                </c:pt>
                <c:pt idx="11">
                  <c:v>モノレール</c:v>
                </c:pt>
              </c:strCache>
            </c:strRef>
          </c:cat>
          <c:val>
            <c:numRef>
              <c:f>観光!$AT$2:$AT$13</c:f>
              <c:numCache>
                <c:formatCode>General</c:formatCode>
                <c:ptCount val="12"/>
                <c:pt idx="0">
                  <c:v>13</c:v>
                </c:pt>
                <c:pt idx="1">
                  <c:v>5</c:v>
                </c:pt>
                <c:pt idx="2">
                  <c:v>53</c:v>
                </c:pt>
                <c:pt idx="3">
                  <c:v>27</c:v>
                </c:pt>
                <c:pt idx="4">
                  <c:v>0</c:v>
                </c:pt>
                <c:pt idx="5">
                  <c:v>52</c:v>
                </c:pt>
                <c:pt idx="6">
                  <c:v>29</c:v>
                </c:pt>
                <c:pt idx="7">
                  <c:v>12</c:v>
                </c:pt>
                <c:pt idx="8">
                  <c:v>2</c:v>
                </c:pt>
                <c:pt idx="9">
                  <c:v>0</c:v>
                </c:pt>
                <c:pt idx="10">
                  <c:v>7</c:v>
                </c:pt>
                <c:pt idx="1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49B-43D1-9F1A-9123ADECF2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46539999"/>
        <c:axId val="2046541919"/>
      </c:barChart>
      <c:catAx>
        <c:axId val="2046539999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lang="ja-JP"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ja-JP" altLang="en-US"/>
                  <a:t>代表交通手段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lang="ja-JP"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2046541919"/>
        <c:crosses val="autoZero"/>
        <c:auto val="1"/>
        <c:lblAlgn val="ctr"/>
        <c:lblOffset val="100"/>
        <c:noMultiLvlLbl val="0"/>
      </c:catAx>
      <c:valAx>
        <c:axId val="204654191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lang="ja-JP"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ja-JP" altLang="en-US"/>
                  <a:t>トリップ数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lang="ja-JP"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204653999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ja-JP"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altLang="ja-JP" b="1"/>
              <a:t>17:00~22:00</a:t>
            </a:r>
            <a:r>
              <a:rPr lang="ja-JP" altLang="en-US" b="1"/>
              <a:t>の代表交通手段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ja-JP"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'17時から22時'!$AU$2:$AU$13</c:f>
              <c:strCache>
                <c:ptCount val="12"/>
                <c:pt idx="0">
                  <c:v>バス</c:v>
                </c:pt>
                <c:pt idx="1">
                  <c:v>自転車</c:v>
                </c:pt>
                <c:pt idx="2">
                  <c:v>乗用車</c:v>
                </c:pt>
                <c:pt idx="3">
                  <c:v>地下鉄</c:v>
                </c:pt>
                <c:pt idx="4">
                  <c:v>路面電車</c:v>
                </c:pt>
                <c:pt idx="5">
                  <c:v>鉄道(新幹線,JR,私鉄)</c:v>
                </c:pt>
                <c:pt idx="6">
                  <c:v>徒歩</c:v>
                </c:pt>
                <c:pt idx="7">
                  <c:v>シェアサイクル</c:v>
                </c:pt>
                <c:pt idx="8">
                  <c:v>タクシー</c:v>
                </c:pt>
                <c:pt idx="9">
                  <c:v>ベロタクシー</c:v>
                </c:pt>
                <c:pt idx="10">
                  <c:v>バイク</c:v>
                </c:pt>
                <c:pt idx="11">
                  <c:v>モノレール</c:v>
                </c:pt>
              </c:strCache>
            </c:strRef>
          </c:cat>
          <c:val>
            <c:numRef>
              <c:f>'17時から22時'!$AV$2:$AV$13</c:f>
              <c:numCache>
                <c:formatCode>General</c:formatCode>
                <c:ptCount val="12"/>
                <c:pt idx="0">
                  <c:v>184</c:v>
                </c:pt>
                <c:pt idx="1">
                  <c:v>1991</c:v>
                </c:pt>
                <c:pt idx="2">
                  <c:v>1148</c:v>
                </c:pt>
                <c:pt idx="3">
                  <c:v>1319</c:v>
                </c:pt>
                <c:pt idx="4">
                  <c:v>19</c:v>
                </c:pt>
                <c:pt idx="5">
                  <c:v>1407</c:v>
                </c:pt>
                <c:pt idx="6">
                  <c:v>4012</c:v>
                </c:pt>
                <c:pt idx="7">
                  <c:v>142</c:v>
                </c:pt>
                <c:pt idx="8">
                  <c:v>60</c:v>
                </c:pt>
                <c:pt idx="9">
                  <c:v>2</c:v>
                </c:pt>
                <c:pt idx="10">
                  <c:v>84</c:v>
                </c:pt>
                <c:pt idx="11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4E7-49CC-AC23-BF804F25BC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46555839"/>
        <c:axId val="2046552479"/>
      </c:barChart>
      <c:catAx>
        <c:axId val="2046555839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lang="ja-JP"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ja-JP" altLang="en-US" b="1"/>
                  <a:t>代表交通手段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lang="ja-JP"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2046552479"/>
        <c:crosses val="autoZero"/>
        <c:auto val="1"/>
        <c:lblAlgn val="ctr"/>
        <c:lblOffset val="100"/>
        <c:noMultiLvlLbl val="0"/>
      </c:catAx>
      <c:valAx>
        <c:axId val="204655247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lang="ja-JP"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ja-JP" altLang="en-US" b="1"/>
                  <a:t>トリップ数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lang="ja-JP"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204655583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ja-JP"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ja-JP" altLang="en-US" b="1"/>
              <a:t>朝</a:t>
            </a:r>
            <a:r>
              <a:rPr lang="en-US" altLang="ja-JP" b="1"/>
              <a:t>5:00</a:t>
            </a:r>
            <a:r>
              <a:rPr lang="ja-JP" altLang="en-US" b="1"/>
              <a:t>～</a:t>
            </a:r>
            <a:r>
              <a:rPr lang="en-US" altLang="ja-JP" b="1"/>
              <a:t>9:00</a:t>
            </a:r>
            <a:r>
              <a:rPr lang="ja-JP" altLang="en-US" b="1"/>
              <a:t>の代表交通手段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ja-JP"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'5時から9時'!$AU$2:$AU$13</c:f>
              <c:strCache>
                <c:ptCount val="12"/>
                <c:pt idx="0">
                  <c:v>バス</c:v>
                </c:pt>
                <c:pt idx="1">
                  <c:v>自転車</c:v>
                </c:pt>
                <c:pt idx="2">
                  <c:v>乗用車</c:v>
                </c:pt>
                <c:pt idx="3">
                  <c:v>地下鉄</c:v>
                </c:pt>
                <c:pt idx="4">
                  <c:v>路面電車</c:v>
                </c:pt>
                <c:pt idx="5">
                  <c:v>鉄道(新幹線,JR,私鉄)</c:v>
                </c:pt>
                <c:pt idx="6">
                  <c:v>徒歩</c:v>
                </c:pt>
                <c:pt idx="7">
                  <c:v>シェアサイクル</c:v>
                </c:pt>
                <c:pt idx="8">
                  <c:v>タクシー</c:v>
                </c:pt>
                <c:pt idx="9">
                  <c:v>ベロタクシー</c:v>
                </c:pt>
                <c:pt idx="10">
                  <c:v>バイク</c:v>
                </c:pt>
                <c:pt idx="11">
                  <c:v>モノレール</c:v>
                </c:pt>
              </c:strCache>
            </c:strRef>
          </c:cat>
          <c:val>
            <c:numRef>
              <c:f>'5時から9時'!$AV$2:$AV$13</c:f>
              <c:numCache>
                <c:formatCode>General</c:formatCode>
                <c:ptCount val="12"/>
                <c:pt idx="0">
                  <c:v>123</c:v>
                </c:pt>
                <c:pt idx="1">
                  <c:v>963</c:v>
                </c:pt>
                <c:pt idx="2">
                  <c:v>479</c:v>
                </c:pt>
                <c:pt idx="3">
                  <c:v>867</c:v>
                </c:pt>
                <c:pt idx="4">
                  <c:v>14</c:v>
                </c:pt>
                <c:pt idx="5">
                  <c:v>1072</c:v>
                </c:pt>
                <c:pt idx="6">
                  <c:v>1354</c:v>
                </c:pt>
                <c:pt idx="7">
                  <c:v>26</c:v>
                </c:pt>
                <c:pt idx="8">
                  <c:v>27</c:v>
                </c:pt>
                <c:pt idx="9">
                  <c:v>1</c:v>
                </c:pt>
                <c:pt idx="10">
                  <c:v>59</c:v>
                </c:pt>
                <c:pt idx="1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10D-4FDF-B88B-B622964690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00816175"/>
        <c:axId val="1700817615"/>
      </c:barChart>
      <c:catAx>
        <c:axId val="1700816175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lang="ja-JP"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ja-JP" altLang="en-US" b="1"/>
                  <a:t>代表交通手段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lang="ja-JP"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700817615"/>
        <c:crosses val="autoZero"/>
        <c:auto val="1"/>
        <c:lblAlgn val="ctr"/>
        <c:lblOffset val="100"/>
        <c:noMultiLvlLbl val="0"/>
      </c:catAx>
      <c:valAx>
        <c:axId val="1700817615"/>
        <c:scaling>
          <c:orientation val="minMax"/>
          <c:max val="45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lang="ja-JP"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ja-JP" altLang="en-US" b="1"/>
                  <a:t>トリップ数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lang="ja-JP"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70081617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ja-JP"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ja-JP" altLang="en-US"/>
              <a:t>夏 （</a:t>
            </a:r>
            <a:r>
              <a:rPr lang="en-US" altLang="ja-JP"/>
              <a:t>2021</a:t>
            </a:r>
            <a:r>
              <a:rPr lang="ja-JP" altLang="en-US"/>
              <a:t>年</a:t>
            </a:r>
            <a:r>
              <a:rPr lang="en-US" altLang="ja-JP"/>
              <a:t>7</a:t>
            </a:r>
            <a:r>
              <a:rPr lang="ja-JP" altLang="en-US"/>
              <a:t>月</a:t>
            </a:r>
            <a:r>
              <a:rPr lang="en-US" altLang="ja-JP"/>
              <a:t>8</a:t>
            </a:r>
            <a:r>
              <a:rPr lang="ja-JP" altLang="en-US"/>
              <a:t>日～</a:t>
            </a:r>
            <a:r>
              <a:rPr lang="en-US" altLang="ja-JP"/>
              <a:t>8</a:t>
            </a:r>
            <a:r>
              <a:rPr lang="ja-JP" altLang="en-US"/>
              <a:t>月</a:t>
            </a:r>
            <a:r>
              <a:rPr lang="en-US" altLang="ja-JP"/>
              <a:t>16</a:t>
            </a:r>
            <a:r>
              <a:rPr lang="ja-JP" altLang="en-US"/>
              <a:t>日）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ja-JP"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trip_toyosu_2021!$AV$2</c:f>
              <c:strCache>
                <c:ptCount val="1"/>
                <c:pt idx="0">
                  <c:v>夏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lt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ja-JP"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trip_toyosu_2021!$AU$3:$AU$14</c:f>
              <c:strCache>
                <c:ptCount val="12"/>
                <c:pt idx="0">
                  <c:v>徒歩</c:v>
                </c:pt>
                <c:pt idx="1">
                  <c:v>自転車（個人所有）</c:v>
                </c:pt>
                <c:pt idx="2">
                  <c:v>シェアサイクル</c:v>
                </c:pt>
                <c:pt idx="3">
                  <c:v>バイク</c:v>
                </c:pt>
                <c:pt idx="4">
                  <c:v>乗用車</c:v>
                </c:pt>
                <c:pt idx="5">
                  <c:v>タクシー</c:v>
                </c:pt>
                <c:pt idx="6">
                  <c:v>バス</c:v>
                </c:pt>
                <c:pt idx="7">
                  <c:v>鉄道(新幹線,JR,私鉄)</c:v>
                </c:pt>
                <c:pt idx="8">
                  <c:v>地下鉄</c:v>
                </c:pt>
                <c:pt idx="9">
                  <c:v>モノレール</c:v>
                </c:pt>
                <c:pt idx="10">
                  <c:v>路面電車</c:v>
                </c:pt>
                <c:pt idx="11">
                  <c:v>貨物車</c:v>
                </c:pt>
              </c:strCache>
            </c:strRef>
          </c:cat>
          <c:val>
            <c:numRef>
              <c:f>trip_toyosu_2021!$AV$3:$AV$14</c:f>
              <c:numCache>
                <c:formatCode>General</c:formatCode>
                <c:ptCount val="12"/>
                <c:pt idx="0">
                  <c:v>6905</c:v>
                </c:pt>
                <c:pt idx="1">
                  <c:v>3515</c:v>
                </c:pt>
                <c:pt idx="2">
                  <c:v>148</c:v>
                </c:pt>
                <c:pt idx="3">
                  <c:v>268</c:v>
                </c:pt>
                <c:pt idx="4">
                  <c:v>2404</c:v>
                </c:pt>
                <c:pt idx="5">
                  <c:v>128</c:v>
                </c:pt>
                <c:pt idx="6">
                  <c:v>384</c:v>
                </c:pt>
                <c:pt idx="7">
                  <c:v>2327</c:v>
                </c:pt>
                <c:pt idx="8">
                  <c:v>2094</c:v>
                </c:pt>
                <c:pt idx="9">
                  <c:v>74</c:v>
                </c:pt>
                <c:pt idx="10">
                  <c:v>52</c:v>
                </c:pt>
                <c:pt idx="11">
                  <c:v>113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265-4251-90AB-3469B7F62A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53450047"/>
        <c:axId val="353450543"/>
      </c:barChart>
      <c:catAx>
        <c:axId val="353450047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353450543"/>
        <c:crosses val="autoZero"/>
        <c:auto val="1"/>
        <c:lblAlgn val="ctr"/>
        <c:lblOffset val="100"/>
        <c:noMultiLvlLbl val="0"/>
      </c:catAx>
      <c:valAx>
        <c:axId val="35345054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3534500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ja-JP"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ja-JP" altLang="en-US"/>
              <a:t>秋（</a:t>
            </a:r>
            <a:r>
              <a:rPr lang="en-US" altLang="ja-JP"/>
              <a:t>2021</a:t>
            </a:r>
            <a:r>
              <a:rPr lang="ja-JP" altLang="en-US"/>
              <a:t>年</a:t>
            </a:r>
            <a:r>
              <a:rPr lang="en-US" altLang="ja-JP"/>
              <a:t>11</a:t>
            </a:r>
            <a:r>
              <a:rPr lang="ja-JP" altLang="en-US"/>
              <a:t>月</a:t>
            </a:r>
            <a:r>
              <a:rPr lang="en-US" altLang="ja-JP"/>
              <a:t>1</a:t>
            </a:r>
            <a:r>
              <a:rPr lang="ja-JP" altLang="en-US"/>
              <a:t>日～</a:t>
            </a:r>
            <a:r>
              <a:rPr lang="en-US" altLang="ja-JP"/>
              <a:t>11</a:t>
            </a:r>
            <a:r>
              <a:rPr lang="ja-JP" altLang="en-US"/>
              <a:t>月</a:t>
            </a:r>
            <a:r>
              <a:rPr lang="en-US" altLang="ja-JP"/>
              <a:t>30</a:t>
            </a:r>
            <a:r>
              <a:rPr lang="ja-JP" altLang="en-US"/>
              <a:t>日）</a:t>
            </a:r>
            <a:endParaRPr lang="en-US" altLang="ja-JP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ja-JP"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 altLang="ja-JP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trip_toyosu_2021!$AW$2</c:f>
              <c:strCache>
                <c:ptCount val="1"/>
                <c:pt idx="0">
                  <c:v>秋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lt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ja-JP"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trip_toyosu_2021!$AU$3:$AU$14</c:f>
              <c:strCache>
                <c:ptCount val="12"/>
                <c:pt idx="0">
                  <c:v>徒歩</c:v>
                </c:pt>
                <c:pt idx="1">
                  <c:v>自転車（個人所有）</c:v>
                </c:pt>
                <c:pt idx="2">
                  <c:v>シェアサイクル</c:v>
                </c:pt>
                <c:pt idx="3">
                  <c:v>バイク</c:v>
                </c:pt>
                <c:pt idx="4">
                  <c:v>乗用車</c:v>
                </c:pt>
                <c:pt idx="5">
                  <c:v>タクシー</c:v>
                </c:pt>
                <c:pt idx="6">
                  <c:v>バス</c:v>
                </c:pt>
                <c:pt idx="7">
                  <c:v>鉄道(新幹線,JR,私鉄)</c:v>
                </c:pt>
                <c:pt idx="8">
                  <c:v>地下鉄</c:v>
                </c:pt>
                <c:pt idx="9">
                  <c:v>モノレール</c:v>
                </c:pt>
                <c:pt idx="10">
                  <c:v>路面電車</c:v>
                </c:pt>
                <c:pt idx="11">
                  <c:v>貨物車</c:v>
                </c:pt>
              </c:strCache>
            </c:strRef>
          </c:cat>
          <c:val>
            <c:numRef>
              <c:f>trip_toyosu_2021!$AW$3:$AW$14</c:f>
              <c:numCache>
                <c:formatCode>General</c:formatCode>
                <c:ptCount val="12"/>
                <c:pt idx="0">
                  <c:v>7331</c:v>
                </c:pt>
                <c:pt idx="1">
                  <c:v>4055</c:v>
                </c:pt>
                <c:pt idx="2">
                  <c:v>196</c:v>
                </c:pt>
                <c:pt idx="3">
                  <c:v>234</c:v>
                </c:pt>
                <c:pt idx="4">
                  <c:v>2254</c:v>
                </c:pt>
                <c:pt idx="5">
                  <c:v>114</c:v>
                </c:pt>
                <c:pt idx="6">
                  <c:v>371</c:v>
                </c:pt>
                <c:pt idx="7">
                  <c:v>2745</c:v>
                </c:pt>
                <c:pt idx="8">
                  <c:v>2512</c:v>
                </c:pt>
                <c:pt idx="9">
                  <c:v>52</c:v>
                </c:pt>
                <c:pt idx="10">
                  <c:v>44</c:v>
                </c:pt>
                <c:pt idx="11">
                  <c:v>166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B18-475A-8F82-2E12593CD9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0732703"/>
        <c:axId val="150740143"/>
      </c:barChart>
      <c:catAx>
        <c:axId val="150732703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50740143"/>
        <c:crosses val="autoZero"/>
        <c:auto val="1"/>
        <c:lblAlgn val="ctr"/>
        <c:lblOffset val="100"/>
        <c:noMultiLvlLbl val="0"/>
      </c:catAx>
      <c:valAx>
        <c:axId val="15074014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5073270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ja-JP"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altLang="ja-JP"/>
              <a:t>Trip</a:t>
            </a:r>
            <a:r>
              <a:rPr lang="en-US" altLang="ja-JP" baseline="0"/>
              <a:t> Time </a:t>
            </a:r>
            <a:r>
              <a:rPr lang="en-US" altLang="ja-JP"/>
              <a:t>2000</a:t>
            </a:r>
            <a:r>
              <a:rPr lang="ja-JP" altLang="en-US"/>
              <a:t>未満</a:t>
            </a:r>
            <a:endParaRPr lang="en-US" altLang="ja-JP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ja-JP"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 altLang="ja-JP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trip_toyosu_2021!$BA$2</c:f>
              <c:strCache>
                <c:ptCount val="1"/>
                <c:pt idx="0">
                  <c:v>~2000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trip_toyosu_2021!$AZ$3:$AZ$14</c:f>
              <c:strCache>
                <c:ptCount val="12"/>
                <c:pt idx="0">
                  <c:v>徒歩</c:v>
                </c:pt>
                <c:pt idx="1">
                  <c:v>自転車（個人所有）</c:v>
                </c:pt>
                <c:pt idx="2">
                  <c:v>シェアサイクル</c:v>
                </c:pt>
                <c:pt idx="3">
                  <c:v>バイク</c:v>
                </c:pt>
                <c:pt idx="4">
                  <c:v>乗用車</c:v>
                </c:pt>
                <c:pt idx="5">
                  <c:v>タクシー</c:v>
                </c:pt>
                <c:pt idx="6">
                  <c:v>バス</c:v>
                </c:pt>
                <c:pt idx="7">
                  <c:v>鉄道(新幹線,JR,私鉄)</c:v>
                </c:pt>
                <c:pt idx="8">
                  <c:v>地下鉄</c:v>
                </c:pt>
                <c:pt idx="9">
                  <c:v>モノレール</c:v>
                </c:pt>
                <c:pt idx="10">
                  <c:v>路面電車</c:v>
                </c:pt>
                <c:pt idx="11">
                  <c:v>貨物車</c:v>
                </c:pt>
              </c:strCache>
            </c:strRef>
          </c:cat>
          <c:val>
            <c:numRef>
              <c:f>trip_toyosu_2021!$BA$3:$BA$14</c:f>
              <c:numCache>
                <c:formatCode>General</c:formatCode>
                <c:ptCount val="12"/>
                <c:pt idx="0">
                  <c:v>12182</c:v>
                </c:pt>
                <c:pt idx="1">
                  <c:v>6697</c:v>
                </c:pt>
                <c:pt idx="2">
                  <c:v>281</c:v>
                </c:pt>
                <c:pt idx="3">
                  <c:v>344</c:v>
                </c:pt>
                <c:pt idx="4">
                  <c:v>2961</c:v>
                </c:pt>
                <c:pt idx="5">
                  <c:v>175</c:v>
                </c:pt>
                <c:pt idx="6">
                  <c:v>336</c:v>
                </c:pt>
                <c:pt idx="7">
                  <c:v>610</c:v>
                </c:pt>
                <c:pt idx="8">
                  <c:v>1302</c:v>
                </c:pt>
                <c:pt idx="9">
                  <c:v>51</c:v>
                </c:pt>
                <c:pt idx="10">
                  <c:v>20</c:v>
                </c:pt>
                <c:pt idx="11">
                  <c:v>200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EE3-4F5B-AB0A-43B4CF35D0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45158239"/>
        <c:axId val="345160223"/>
      </c:barChart>
      <c:catAx>
        <c:axId val="34515823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345160223"/>
        <c:crosses val="autoZero"/>
        <c:auto val="1"/>
        <c:lblAlgn val="ctr"/>
        <c:lblOffset val="100"/>
        <c:noMultiLvlLbl val="0"/>
      </c:catAx>
      <c:valAx>
        <c:axId val="34516022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34515823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ja-JP"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altLang="ja-JP" sz="2400"/>
              <a:t>Autumn</a:t>
            </a:r>
            <a:r>
              <a:rPr lang="ja-JP" altLang="en-US" sz="2400"/>
              <a:t>（</a:t>
            </a:r>
            <a:r>
              <a:rPr lang="en-US" altLang="ja-JP" sz="2400"/>
              <a:t>2021.11.1</a:t>
            </a:r>
            <a:r>
              <a:rPr lang="ja-JP" altLang="en-US" sz="2400"/>
              <a:t>～</a:t>
            </a:r>
            <a:r>
              <a:rPr lang="en-US" altLang="ja-JP" sz="2400"/>
              <a:t>11.30</a:t>
            </a:r>
            <a:r>
              <a:rPr lang="ja-JP" altLang="en-US" sz="2400"/>
              <a:t>）</a:t>
            </a:r>
            <a:endParaRPr lang="en-US" altLang="ja-JP" sz="240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ja-JP"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 altLang="ja-JP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trip_toyosu_2021!$AW$2</c:f>
              <c:strCache>
                <c:ptCount val="1"/>
                <c:pt idx="0">
                  <c:v>秋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lt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ja-JP"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trip_toyosu_2021!$AU$3:$AU$14</c:f>
              <c:strCache>
                <c:ptCount val="12"/>
                <c:pt idx="0">
                  <c:v>徒歩</c:v>
                </c:pt>
                <c:pt idx="1">
                  <c:v>自転車（個人所有）</c:v>
                </c:pt>
                <c:pt idx="2">
                  <c:v>シェアサイクル</c:v>
                </c:pt>
                <c:pt idx="3">
                  <c:v>バイク</c:v>
                </c:pt>
                <c:pt idx="4">
                  <c:v>乗用車</c:v>
                </c:pt>
                <c:pt idx="5">
                  <c:v>タクシー</c:v>
                </c:pt>
                <c:pt idx="6">
                  <c:v>バス</c:v>
                </c:pt>
                <c:pt idx="7">
                  <c:v>鉄道(新幹線,JR,私鉄)</c:v>
                </c:pt>
                <c:pt idx="8">
                  <c:v>地下鉄</c:v>
                </c:pt>
                <c:pt idx="9">
                  <c:v>モノレール</c:v>
                </c:pt>
                <c:pt idx="10">
                  <c:v>路面電車</c:v>
                </c:pt>
                <c:pt idx="11">
                  <c:v>貨物車</c:v>
                </c:pt>
              </c:strCache>
            </c:strRef>
          </c:cat>
          <c:val>
            <c:numRef>
              <c:f>trip_toyosu_2021!$AW$3:$AW$14</c:f>
              <c:numCache>
                <c:formatCode>General</c:formatCode>
                <c:ptCount val="12"/>
                <c:pt idx="0">
                  <c:v>7331</c:v>
                </c:pt>
                <c:pt idx="1">
                  <c:v>4055</c:v>
                </c:pt>
                <c:pt idx="2">
                  <c:v>196</c:v>
                </c:pt>
                <c:pt idx="3">
                  <c:v>234</c:v>
                </c:pt>
                <c:pt idx="4">
                  <c:v>2254</c:v>
                </c:pt>
                <c:pt idx="5">
                  <c:v>114</c:v>
                </c:pt>
                <c:pt idx="6">
                  <c:v>371</c:v>
                </c:pt>
                <c:pt idx="7">
                  <c:v>2745</c:v>
                </c:pt>
                <c:pt idx="8">
                  <c:v>2512</c:v>
                </c:pt>
                <c:pt idx="9">
                  <c:v>52</c:v>
                </c:pt>
                <c:pt idx="10">
                  <c:v>44</c:v>
                </c:pt>
                <c:pt idx="11">
                  <c:v>166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454-4FDA-ABB0-9CF46E0DA5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0732703"/>
        <c:axId val="150740143"/>
      </c:barChart>
      <c:catAx>
        <c:axId val="150732703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50740143"/>
        <c:crosses val="autoZero"/>
        <c:auto val="1"/>
        <c:lblAlgn val="ctr"/>
        <c:lblOffset val="100"/>
        <c:noMultiLvlLbl val="0"/>
      </c:catAx>
      <c:valAx>
        <c:axId val="15074014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5073270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ja-JP"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altLang="ja-JP"/>
              <a:t>Trip Time 2000</a:t>
            </a:r>
            <a:r>
              <a:rPr lang="ja-JP" altLang="en-US"/>
              <a:t>以上</a:t>
            </a:r>
            <a:r>
              <a:rPr lang="en-US" altLang="ja-JP"/>
              <a:t>4000</a:t>
            </a:r>
            <a:r>
              <a:rPr lang="ja-JP" altLang="en-US"/>
              <a:t>未満</a:t>
            </a:r>
            <a:endParaRPr lang="en-US" altLang="ja-JP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ja-JP"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 altLang="ja-JP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trip_toyosu_2021!$BB$2</c:f>
              <c:strCache>
                <c:ptCount val="1"/>
                <c:pt idx="0">
                  <c:v>~4000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trip_toyosu_2021!$AZ$3:$AZ$14</c:f>
              <c:strCache>
                <c:ptCount val="12"/>
                <c:pt idx="0">
                  <c:v>徒歩</c:v>
                </c:pt>
                <c:pt idx="1">
                  <c:v>自転車（個人所有）</c:v>
                </c:pt>
                <c:pt idx="2">
                  <c:v>シェアサイクル</c:v>
                </c:pt>
                <c:pt idx="3">
                  <c:v>バイク</c:v>
                </c:pt>
                <c:pt idx="4">
                  <c:v>乗用車</c:v>
                </c:pt>
                <c:pt idx="5">
                  <c:v>タクシー</c:v>
                </c:pt>
                <c:pt idx="6">
                  <c:v>バス</c:v>
                </c:pt>
                <c:pt idx="7">
                  <c:v>鉄道(新幹線,JR,私鉄)</c:v>
                </c:pt>
                <c:pt idx="8">
                  <c:v>地下鉄</c:v>
                </c:pt>
                <c:pt idx="9">
                  <c:v>モノレール</c:v>
                </c:pt>
                <c:pt idx="10">
                  <c:v>路面電車</c:v>
                </c:pt>
                <c:pt idx="11">
                  <c:v>貨物車</c:v>
                </c:pt>
              </c:strCache>
            </c:strRef>
          </c:cat>
          <c:val>
            <c:numRef>
              <c:f>trip_toyosu_2021!$BB$3:$BB$14</c:f>
              <c:numCache>
                <c:formatCode>General</c:formatCode>
                <c:ptCount val="12"/>
                <c:pt idx="0">
                  <c:v>1315</c:v>
                </c:pt>
                <c:pt idx="1">
                  <c:v>593</c:v>
                </c:pt>
                <c:pt idx="2">
                  <c:v>42</c:v>
                </c:pt>
                <c:pt idx="3">
                  <c:v>103</c:v>
                </c:pt>
                <c:pt idx="4">
                  <c:v>864</c:v>
                </c:pt>
                <c:pt idx="5">
                  <c:v>39</c:v>
                </c:pt>
                <c:pt idx="6">
                  <c:v>302</c:v>
                </c:pt>
                <c:pt idx="7">
                  <c:v>1945</c:v>
                </c:pt>
                <c:pt idx="8">
                  <c:v>2408</c:v>
                </c:pt>
                <c:pt idx="9">
                  <c:v>58</c:v>
                </c:pt>
                <c:pt idx="10">
                  <c:v>38</c:v>
                </c:pt>
                <c:pt idx="11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35D-40E9-8F91-4FCEC2C46E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52406287"/>
        <c:axId val="252405295"/>
      </c:barChart>
      <c:catAx>
        <c:axId val="2524062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252405295"/>
        <c:crosses val="autoZero"/>
        <c:auto val="1"/>
        <c:lblAlgn val="ctr"/>
        <c:lblOffset val="100"/>
        <c:noMultiLvlLbl val="0"/>
      </c:catAx>
      <c:valAx>
        <c:axId val="25240529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25240628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ja-JP"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altLang="ja-JP"/>
              <a:t>Trip Time 4000</a:t>
            </a:r>
            <a:r>
              <a:rPr lang="ja-JP" altLang="en-US"/>
              <a:t>以上</a:t>
            </a:r>
            <a:r>
              <a:rPr lang="en-US" altLang="ja-JP"/>
              <a:t>6000</a:t>
            </a:r>
            <a:r>
              <a:rPr lang="ja-JP" altLang="en-US"/>
              <a:t>未満</a:t>
            </a:r>
            <a:endParaRPr lang="en-US" altLang="ja-JP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ja-JP"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 altLang="ja-JP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trip_toyosu_2021!$BC$2</c:f>
              <c:strCache>
                <c:ptCount val="1"/>
                <c:pt idx="0">
                  <c:v>~6000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trip_toyosu_2021!$AZ$3:$AZ$14</c:f>
              <c:strCache>
                <c:ptCount val="12"/>
                <c:pt idx="0">
                  <c:v>徒歩</c:v>
                </c:pt>
                <c:pt idx="1">
                  <c:v>自転車（個人所有）</c:v>
                </c:pt>
                <c:pt idx="2">
                  <c:v>シェアサイクル</c:v>
                </c:pt>
                <c:pt idx="3">
                  <c:v>バイク</c:v>
                </c:pt>
                <c:pt idx="4">
                  <c:v>乗用車</c:v>
                </c:pt>
                <c:pt idx="5">
                  <c:v>タクシー</c:v>
                </c:pt>
                <c:pt idx="6">
                  <c:v>バス</c:v>
                </c:pt>
                <c:pt idx="7">
                  <c:v>鉄道(新幹線,JR,私鉄)</c:v>
                </c:pt>
                <c:pt idx="8">
                  <c:v>地下鉄</c:v>
                </c:pt>
                <c:pt idx="9">
                  <c:v>モノレール</c:v>
                </c:pt>
                <c:pt idx="10">
                  <c:v>路面電車</c:v>
                </c:pt>
                <c:pt idx="11">
                  <c:v>貨物車</c:v>
                </c:pt>
              </c:strCache>
            </c:strRef>
          </c:cat>
          <c:val>
            <c:numRef>
              <c:f>trip_toyosu_2021!$BC$3:$BC$14</c:f>
              <c:numCache>
                <c:formatCode>General</c:formatCode>
                <c:ptCount val="12"/>
                <c:pt idx="0">
                  <c:v>326</c:v>
                </c:pt>
                <c:pt idx="1">
                  <c:v>130</c:v>
                </c:pt>
                <c:pt idx="2">
                  <c:v>5</c:v>
                </c:pt>
                <c:pt idx="3">
                  <c:v>21</c:v>
                </c:pt>
                <c:pt idx="4">
                  <c:v>361</c:v>
                </c:pt>
                <c:pt idx="5">
                  <c:v>2</c:v>
                </c:pt>
                <c:pt idx="6">
                  <c:v>63</c:v>
                </c:pt>
                <c:pt idx="7">
                  <c:v>1529</c:v>
                </c:pt>
                <c:pt idx="8">
                  <c:v>652</c:v>
                </c:pt>
                <c:pt idx="9">
                  <c:v>10</c:v>
                </c:pt>
                <c:pt idx="10">
                  <c:v>31</c:v>
                </c:pt>
                <c:pt idx="11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496-415D-992D-AF9F65CA42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10054751"/>
        <c:axId val="310057231"/>
      </c:barChart>
      <c:catAx>
        <c:axId val="31005475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310057231"/>
        <c:crosses val="autoZero"/>
        <c:auto val="1"/>
        <c:lblAlgn val="ctr"/>
        <c:lblOffset val="100"/>
        <c:noMultiLvlLbl val="0"/>
      </c:catAx>
      <c:valAx>
        <c:axId val="3100572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31005475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ja-JP"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altLang="ja-JP"/>
              <a:t>Trip Time 6000</a:t>
            </a:r>
            <a:r>
              <a:rPr lang="ja-JP" altLang="en-US"/>
              <a:t>以上</a:t>
            </a:r>
            <a:r>
              <a:rPr lang="en-US" altLang="ja-JP"/>
              <a:t>8000</a:t>
            </a:r>
            <a:r>
              <a:rPr lang="ja-JP" altLang="en-US"/>
              <a:t>未満</a:t>
            </a:r>
            <a:endParaRPr lang="en-US" altLang="ja-JP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ja-JP"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 altLang="ja-JP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trip_toyosu_2021!$BD$2</c:f>
              <c:strCache>
                <c:ptCount val="1"/>
                <c:pt idx="0">
                  <c:v>~8000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trip_toyosu_2021!$AZ$3:$AZ$14</c:f>
              <c:strCache>
                <c:ptCount val="12"/>
                <c:pt idx="0">
                  <c:v>徒歩</c:v>
                </c:pt>
                <c:pt idx="1">
                  <c:v>自転車（個人所有）</c:v>
                </c:pt>
                <c:pt idx="2">
                  <c:v>シェアサイクル</c:v>
                </c:pt>
                <c:pt idx="3">
                  <c:v>バイク</c:v>
                </c:pt>
                <c:pt idx="4">
                  <c:v>乗用車</c:v>
                </c:pt>
                <c:pt idx="5">
                  <c:v>タクシー</c:v>
                </c:pt>
                <c:pt idx="6">
                  <c:v>バス</c:v>
                </c:pt>
                <c:pt idx="7">
                  <c:v>鉄道(新幹線,JR,私鉄)</c:v>
                </c:pt>
                <c:pt idx="8">
                  <c:v>地下鉄</c:v>
                </c:pt>
                <c:pt idx="9">
                  <c:v>モノレール</c:v>
                </c:pt>
                <c:pt idx="10">
                  <c:v>路面電車</c:v>
                </c:pt>
                <c:pt idx="11">
                  <c:v>貨物車</c:v>
                </c:pt>
              </c:strCache>
            </c:strRef>
          </c:cat>
          <c:val>
            <c:numRef>
              <c:f>trip_toyosu_2021!$BD$3:$BD$14</c:f>
              <c:numCache>
                <c:formatCode>General</c:formatCode>
                <c:ptCount val="12"/>
                <c:pt idx="0">
                  <c:v>140</c:v>
                </c:pt>
                <c:pt idx="1">
                  <c:v>51</c:v>
                </c:pt>
                <c:pt idx="2">
                  <c:v>4</c:v>
                </c:pt>
                <c:pt idx="3">
                  <c:v>8</c:v>
                </c:pt>
                <c:pt idx="4">
                  <c:v>152</c:v>
                </c:pt>
                <c:pt idx="5">
                  <c:v>3</c:v>
                </c:pt>
                <c:pt idx="6">
                  <c:v>18</c:v>
                </c:pt>
                <c:pt idx="7">
                  <c:v>546</c:v>
                </c:pt>
                <c:pt idx="8">
                  <c:v>108</c:v>
                </c:pt>
                <c:pt idx="9">
                  <c:v>3</c:v>
                </c:pt>
                <c:pt idx="10">
                  <c:v>5</c:v>
                </c:pt>
                <c:pt idx="1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5A1-4700-8236-23362B16C3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25775311"/>
        <c:axId val="757403839"/>
      </c:barChart>
      <c:catAx>
        <c:axId val="17257753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757403839"/>
        <c:crosses val="autoZero"/>
        <c:auto val="1"/>
        <c:lblAlgn val="ctr"/>
        <c:lblOffset val="100"/>
        <c:noMultiLvlLbl val="0"/>
      </c:catAx>
      <c:valAx>
        <c:axId val="75740383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72577531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ja-JP"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altLang="ja-JP"/>
              <a:t>Trip Time 8000</a:t>
            </a:r>
            <a:r>
              <a:rPr lang="ja-JP" altLang="en-US"/>
              <a:t>以上</a:t>
            </a:r>
            <a:r>
              <a:rPr lang="en-US" altLang="ja-JP"/>
              <a:t>10000</a:t>
            </a:r>
            <a:r>
              <a:rPr lang="ja-JP" altLang="en-US"/>
              <a:t>未満</a:t>
            </a:r>
            <a:endParaRPr lang="en-US" altLang="ja-JP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ja-JP"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 altLang="ja-JP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trip_toyosu_2021!$BE$2</c:f>
              <c:strCache>
                <c:ptCount val="1"/>
                <c:pt idx="0">
                  <c:v>~10000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trip_toyosu_2021!$AZ$3:$AZ$14</c:f>
              <c:strCache>
                <c:ptCount val="12"/>
                <c:pt idx="0">
                  <c:v>徒歩</c:v>
                </c:pt>
                <c:pt idx="1">
                  <c:v>自転車（個人所有）</c:v>
                </c:pt>
                <c:pt idx="2">
                  <c:v>シェアサイクル</c:v>
                </c:pt>
                <c:pt idx="3">
                  <c:v>バイク</c:v>
                </c:pt>
                <c:pt idx="4">
                  <c:v>乗用車</c:v>
                </c:pt>
                <c:pt idx="5">
                  <c:v>タクシー</c:v>
                </c:pt>
                <c:pt idx="6">
                  <c:v>バス</c:v>
                </c:pt>
                <c:pt idx="7">
                  <c:v>鉄道(新幹線,JR,私鉄)</c:v>
                </c:pt>
                <c:pt idx="8">
                  <c:v>地下鉄</c:v>
                </c:pt>
                <c:pt idx="9">
                  <c:v>モノレール</c:v>
                </c:pt>
                <c:pt idx="10">
                  <c:v>路面電車</c:v>
                </c:pt>
                <c:pt idx="11">
                  <c:v>貨物車</c:v>
                </c:pt>
              </c:strCache>
            </c:strRef>
          </c:cat>
          <c:val>
            <c:numRef>
              <c:f>trip_toyosu_2021!$BE$3:$BE$14</c:f>
              <c:numCache>
                <c:formatCode>General</c:formatCode>
                <c:ptCount val="12"/>
                <c:pt idx="0">
                  <c:v>90</c:v>
                </c:pt>
                <c:pt idx="1">
                  <c:v>26</c:v>
                </c:pt>
                <c:pt idx="2">
                  <c:v>4</c:v>
                </c:pt>
                <c:pt idx="3">
                  <c:v>7</c:v>
                </c:pt>
                <c:pt idx="4">
                  <c:v>90</c:v>
                </c:pt>
                <c:pt idx="5">
                  <c:v>0</c:v>
                </c:pt>
                <c:pt idx="6">
                  <c:v>7</c:v>
                </c:pt>
                <c:pt idx="7">
                  <c:v>146</c:v>
                </c:pt>
                <c:pt idx="8">
                  <c:v>45</c:v>
                </c:pt>
                <c:pt idx="9">
                  <c:v>2</c:v>
                </c:pt>
                <c:pt idx="10">
                  <c:v>1</c:v>
                </c:pt>
                <c:pt idx="1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56D-4229-87A0-7AD3749D0A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12705439"/>
        <c:axId val="312704447"/>
      </c:barChart>
      <c:catAx>
        <c:axId val="31270543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312704447"/>
        <c:crosses val="autoZero"/>
        <c:auto val="1"/>
        <c:lblAlgn val="ctr"/>
        <c:lblOffset val="100"/>
        <c:noMultiLvlLbl val="0"/>
      </c:catAx>
      <c:valAx>
        <c:axId val="31270444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31270543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ja-JP"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altLang="ja-JP"/>
              <a:t>Trip Time 10000</a:t>
            </a:r>
            <a:r>
              <a:rPr lang="ja-JP" altLang="en-US"/>
              <a:t>以上</a:t>
            </a:r>
            <a:endParaRPr lang="en-US" altLang="ja-JP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ja-JP"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 altLang="ja-JP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trip_toyosu_2021!$BF$2</c:f>
              <c:strCache>
                <c:ptCount val="1"/>
                <c:pt idx="0">
                  <c:v>10000~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trip_toyosu_2021!$AZ$3:$AZ$14</c:f>
              <c:strCache>
                <c:ptCount val="12"/>
                <c:pt idx="0">
                  <c:v>徒歩</c:v>
                </c:pt>
                <c:pt idx="1">
                  <c:v>自転車（個人所有）</c:v>
                </c:pt>
                <c:pt idx="2">
                  <c:v>シェアサイクル</c:v>
                </c:pt>
                <c:pt idx="3">
                  <c:v>バイク</c:v>
                </c:pt>
                <c:pt idx="4">
                  <c:v>乗用車</c:v>
                </c:pt>
                <c:pt idx="5">
                  <c:v>タクシー</c:v>
                </c:pt>
                <c:pt idx="6">
                  <c:v>バス</c:v>
                </c:pt>
                <c:pt idx="7">
                  <c:v>鉄道(新幹線,JR,私鉄)</c:v>
                </c:pt>
                <c:pt idx="8">
                  <c:v>地下鉄</c:v>
                </c:pt>
                <c:pt idx="9">
                  <c:v>モノレール</c:v>
                </c:pt>
                <c:pt idx="10">
                  <c:v>路面電車</c:v>
                </c:pt>
                <c:pt idx="11">
                  <c:v>貨物車</c:v>
                </c:pt>
              </c:strCache>
            </c:strRef>
          </c:cat>
          <c:val>
            <c:numRef>
              <c:f>trip_toyosu_2021!$BF$3:$BF$14</c:f>
              <c:numCache>
                <c:formatCode>General</c:formatCode>
                <c:ptCount val="12"/>
                <c:pt idx="0">
                  <c:v>183</c:v>
                </c:pt>
                <c:pt idx="1">
                  <c:v>73</c:v>
                </c:pt>
                <c:pt idx="2">
                  <c:v>8</c:v>
                </c:pt>
                <c:pt idx="3">
                  <c:v>19</c:v>
                </c:pt>
                <c:pt idx="4">
                  <c:v>230</c:v>
                </c:pt>
                <c:pt idx="5">
                  <c:v>23</c:v>
                </c:pt>
                <c:pt idx="6">
                  <c:v>29</c:v>
                </c:pt>
                <c:pt idx="7">
                  <c:v>296</c:v>
                </c:pt>
                <c:pt idx="8">
                  <c:v>91</c:v>
                </c:pt>
                <c:pt idx="9">
                  <c:v>2</c:v>
                </c:pt>
                <c:pt idx="10">
                  <c:v>1</c:v>
                </c:pt>
                <c:pt idx="11">
                  <c:v>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D15-403F-ADA3-B44A36682C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86704207"/>
        <c:axId val="486706191"/>
      </c:barChart>
      <c:catAx>
        <c:axId val="48670420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486706191"/>
        <c:crosses val="autoZero"/>
        <c:auto val="1"/>
        <c:lblAlgn val="ctr"/>
        <c:lblOffset val="100"/>
        <c:noMultiLvlLbl val="0"/>
      </c:catAx>
      <c:valAx>
        <c:axId val="48670619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48670420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ja-JP"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trip_toyosu_2021!$CF$2</c:f>
              <c:strCache>
                <c:ptCount val="1"/>
                <c:pt idx="0">
                  <c:v>~2000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trip_toyosu_2021!$CE$3:$CE$14</c:f>
              <c:strCache>
                <c:ptCount val="12"/>
                <c:pt idx="0">
                  <c:v>徒歩</c:v>
                </c:pt>
                <c:pt idx="1">
                  <c:v>自転車（個人所有）</c:v>
                </c:pt>
                <c:pt idx="2">
                  <c:v>シェアサイクル</c:v>
                </c:pt>
                <c:pt idx="3">
                  <c:v>バイク</c:v>
                </c:pt>
                <c:pt idx="4">
                  <c:v>乗用車</c:v>
                </c:pt>
                <c:pt idx="5">
                  <c:v>タクシー</c:v>
                </c:pt>
                <c:pt idx="6">
                  <c:v>バス</c:v>
                </c:pt>
                <c:pt idx="7">
                  <c:v>鉄道(新幹線,JR,私鉄)</c:v>
                </c:pt>
                <c:pt idx="8">
                  <c:v>地下鉄</c:v>
                </c:pt>
                <c:pt idx="9">
                  <c:v>モノレール</c:v>
                </c:pt>
                <c:pt idx="10">
                  <c:v>路面電車</c:v>
                </c:pt>
                <c:pt idx="11">
                  <c:v>貨物車</c:v>
                </c:pt>
              </c:strCache>
            </c:strRef>
          </c:cat>
          <c:val>
            <c:numRef>
              <c:f>trip_toyosu_2021!$CF$3:$CF$14</c:f>
              <c:numCache>
                <c:formatCode>General</c:formatCode>
                <c:ptCount val="12"/>
                <c:pt idx="0">
                  <c:v>13822</c:v>
                </c:pt>
                <c:pt idx="1">
                  <c:v>6468</c:v>
                </c:pt>
                <c:pt idx="2">
                  <c:v>266</c:v>
                </c:pt>
                <c:pt idx="3">
                  <c:v>252</c:v>
                </c:pt>
                <c:pt idx="4">
                  <c:v>1997</c:v>
                </c:pt>
                <c:pt idx="5">
                  <c:v>77</c:v>
                </c:pt>
                <c:pt idx="6">
                  <c:v>355</c:v>
                </c:pt>
                <c:pt idx="7">
                  <c:v>1305</c:v>
                </c:pt>
                <c:pt idx="8">
                  <c:v>1114</c:v>
                </c:pt>
                <c:pt idx="9">
                  <c:v>64</c:v>
                </c:pt>
                <c:pt idx="10">
                  <c:v>29</c:v>
                </c:pt>
                <c:pt idx="11">
                  <c:v>112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664-4FD1-908A-CDC96A8386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49886911"/>
        <c:axId val="249885919"/>
      </c:barChart>
      <c:catAx>
        <c:axId val="2498869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249885919"/>
        <c:crosses val="autoZero"/>
        <c:auto val="1"/>
        <c:lblAlgn val="ctr"/>
        <c:lblOffset val="100"/>
        <c:noMultiLvlLbl val="0"/>
      </c:catAx>
      <c:valAx>
        <c:axId val="24988591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24988691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ja-JP"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trip_toyosu_2021!$CG$2</c:f>
              <c:strCache>
                <c:ptCount val="1"/>
                <c:pt idx="0">
                  <c:v>~4000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trip_toyosu_2021!$CE$3:$CE$14</c:f>
              <c:strCache>
                <c:ptCount val="12"/>
                <c:pt idx="0">
                  <c:v>徒歩</c:v>
                </c:pt>
                <c:pt idx="1">
                  <c:v>自転車（個人所有）</c:v>
                </c:pt>
                <c:pt idx="2">
                  <c:v>シェアサイクル</c:v>
                </c:pt>
                <c:pt idx="3">
                  <c:v>バイク</c:v>
                </c:pt>
                <c:pt idx="4">
                  <c:v>乗用車</c:v>
                </c:pt>
                <c:pt idx="5">
                  <c:v>タクシー</c:v>
                </c:pt>
                <c:pt idx="6">
                  <c:v>バス</c:v>
                </c:pt>
                <c:pt idx="7">
                  <c:v>鉄道(新幹線,JR,私鉄)</c:v>
                </c:pt>
                <c:pt idx="8">
                  <c:v>地下鉄</c:v>
                </c:pt>
                <c:pt idx="9">
                  <c:v>モノレール</c:v>
                </c:pt>
                <c:pt idx="10">
                  <c:v>路面電車</c:v>
                </c:pt>
                <c:pt idx="11">
                  <c:v>貨物車</c:v>
                </c:pt>
              </c:strCache>
            </c:strRef>
          </c:cat>
          <c:val>
            <c:numRef>
              <c:f>trip_toyosu_2021!$CG$3:$CG$14</c:f>
              <c:numCache>
                <c:formatCode>General</c:formatCode>
                <c:ptCount val="12"/>
                <c:pt idx="0">
                  <c:v>280</c:v>
                </c:pt>
                <c:pt idx="1">
                  <c:v>672</c:v>
                </c:pt>
                <c:pt idx="2">
                  <c:v>56</c:v>
                </c:pt>
                <c:pt idx="3">
                  <c:v>69</c:v>
                </c:pt>
                <c:pt idx="4">
                  <c:v>795</c:v>
                </c:pt>
                <c:pt idx="5">
                  <c:v>89</c:v>
                </c:pt>
                <c:pt idx="6">
                  <c:v>214</c:v>
                </c:pt>
                <c:pt idx="7">
                  <c:v>358</c:v>
                </c:pt>
                <c:pt idx="8">
                  <c:v>676</c:v>
                </c:pt>
                <c:pt idx="9">
                  <c:v>32</c:v>
                </c:pt>
                <c:pt idx="10">
                  <c:v>4</c:v>
                </c:pt>
                <c:pt idx="11">
                  <c:v>122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1AB-4CD8-8DC3-1A35CEB2C5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25774319"/>
        <c:axId val="1725774815"/>
      </c:barChart>
      <c:catAx>
        <c:axId val="17257743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725774815"/>
        <c:crosses val="autoZero"/>
        <c:auto val="1"/>
        <c:lblAlgn val="ctr"/>
        <c:lblOffset val="100"/>
        <c:noMultiLvlLbl val="0"/>
      </c:catAx>
      <c:valAx>
        <c:axId val="172577481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72577431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ja-JP"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trip_toyosu_2021!$CH$2</c:f>
              <c:strCache>
                <c:ptCount val="1"/>
                <c:pt idx="0">
                  <c:v>~6000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trip_toyosu_2021!$CE$3:$CE$14</c:f>
              <c:strCache>
                <c:ptCount val="12"/>
                <c:pt idx="0">
                  <c:v>徒歩</c:v>
                </c:pt>
                <c:pt idx="1">
                  <c:v>自転車（個人所有）</c:v>
                </c:pt>
                <c:pt idx="2">
                  <c:v>シェアサイクル</c:v>
                </c:pt>
                <c:pt idx="3">
                  <c:v>バイク</c:v>
                </c:pt>
                <c:pt idx="4">
                  <c:v>乗用車</c:v>
                </c:pt>
                <c:pt idx="5">
                  <c:v>タクシー</c:v>
                </c:pt>
                <c:pt idx="6">
                  <c:v>バス</c:v>
                </c:pt>
                <c:pt idx="7">
                  <c:v>鉄道(新幹線,JR,私鉄)</c:v>
                </c:pt>
                <c:pt idx="8">
                  <c:v>地下鉄</c:v>
                </c:pt>
                <c:pt idx="9">
                  <c:v>モノレール</c:v>
                </c:pt>
                <c:pt idx="10">
                  <c:v>路面電車</c:v>
                </c:pt>
                <c:pt idx="11">
                  <c:v>貨物車</c:v>
                </c:pt>
              </c:strCache>
            </c:strRef>
          </c:cat>
          <c:val>
            <c:numRef>
              <c:f>trip_toyosu_2021!$CH$3:$CH$14</c:f>
              <c:numCache>
                <c:formatCode>General</c:formatCode>
                <c:ptCount val="12"/>
                <c:pt idx="0">
                  <c:v>49</c:v>
                </c:pt>
                <c:pt idx="1">
                  <c:v>319</c:v>
                </c:pt>
                <c:pt idx="2">
                  <c:v>17</c:v>
                </c:pt>
                <c:pt idx="3">
                  <c:v>39</c:v>
                </c:pt>
                <c:pt idx="4">
                  <c:v>539</c:v>
                </c:pt>
                <c:pt idx="5">
                  <c:v>35</c:v>
                </c:pt>
                <c:pt idx="6">
                  <c:v>136</c:v>
                </c:pt>
                <c:pt idx="7">
                  <c:v>377</c:v>
                </c:pt>
                <c:pt idx="8">
                  <c:v>747</c:v>
                </c:pt>
                <c:pt idx="9">
                  <c:v>26</c:v>
                </c:pt>
                <c:pt idx="10">
                  <c:v>54</c:v>
                </c:pt>
                <c:pt idx="11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60E-44D8-9755-CB040115CB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57101247"/>
        <c:axId val="557108687"/>
      </c:barChart>
      <c:catAx>
        <c:axId val="5571012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557108687"/>
        <c:crosses val="autoZero"/>
        <c:auto val="1"/>
        <c:lblAlgn val="ctr"/>
        <c:lblOffset val="100"/>
        <c:noMultiLvlLbl val="0"/>
      </c:catAx>
      <c:valAx>
        <c:axId val="55710868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5571012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ja-JP"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trip_toyosu_2021!$CI$2</c:f>
              <c:strCache>
                <c:ptCount val="1"/>
                <c:pt idx="0">
                  <c:v>~8000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trip_toyosu_2021!$CE$3:$CE$14</c:f>
              <c:strCache>
                <c:ptCount val="12"/>
                <c:pt idx="0">
                  <c:v>徒歩</c:v>
                </c:pt>
                <c:pt idx="1">
                  <c:v>自転車（個人所有）</c:v>
                </c:pt>
                <c:pt idx="2">
                  <c:v>シェアサイクル</c:v>
                </c:pt>
                <c:pt idx="3">
                  <c:v>バイク</c:v>
                </c:pt>
                <c:pt idx="4">
                  <c:v>乗用車</c:v>
                </c:pt>
                <c:pt idx="5">
                  <c:v>タクシー</c:v>
                </c:pt>
                <c:pt idx="6">
                  <c:v>バス</c:v>
                </c:pt>
                <c:pt idx="7">
                  <c:v>鉄道(新幹線,JR,私鉄)</c:v>
                </c:pt>
                <c:pt idx="8">
                  <c:v>地下鉄</c:v>
                </c:pt>
                <c:pt idx="9">
                  <c:v>モノレール</c:v>
                </c:pt>
                <c:pt idx="10">
                  <c:v>路面電車</c:v>
                </c:pt>
                <c:pt idx="11">
                  <c:v>貨物車</c:v>
                </c:pt>
              </c:strCache>
            </c:strRef>
          </c:cat>
          <c:val>
            <c:numRef>
              <c:f>trip_toyosu_2021!$CI$3:$CI$14</c:f>
              <c:numCache>
                <c:formatCode>General</c:formatCode>
                <c:ptCount val="12"/>
                <c:pt idx="0">
                  <c:v>55</c:v>
                </c:pt>
                <c:pt idx="1">
                  <c:v>54</c:v>
                </c:pt>
                <c:pt idx="2">
                  <c:v>3</c:v>
                </c:pt>
                <c:pt idx="3">
                  <c:v>37</c:v>
                </c:pt>
                <c:pt idx="4">
                  <c:v>294</c:v>
                </c:pt>
                <c:pt idx="5">
                  <c:v>15</c:v>
                </c:pt>
                <c:pt idx="6">
                  <c:v>33</c:v>
                </c:pt>
                <c:pt idx="7">
                  <c:v>253</c:v>
                </c:pt>
                <c:pt idx="8">
                  <c:v>574</c:v>
                </c:pt>
                <c:pt idx="9">
                  <c:v>0</c:v>
                </c:pt>
                <c:pt idx="10">
                  <c:v>2</c:v>
                </c:pt>
                <c:pt idx="11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A40-47CC-8963-D2213DE72A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09112623"/>
        <c:axId val="309108655"/>
      </c:barChart>
      <c:catAx>
        <c:axId val="3091126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309108655"/>
        <c:crosses val="autoZero"/>
        <c:auto val="1"/>
        <c:lblAlgn val="ctr"/>
        <c:lblOffset val="100"/>
        <c:noMultiLvlLbl val="0"/>
      </c:catAx>
      <c:valAx>
        <c:axId val="30910865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30911262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ja-JP"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trip_toyosu_2021!$CJ$2</c:f>
              <c:strCache>
                <c:ptCount val="1"/>
                <c:pt idx="0">
                  <c:v>~10000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trip_toyosu_2021!$CE$3:$CE$14</c:f>
              <c:strCache>
                <c:ptCount val="12"/>
                <c:pt idx="0">
                  <c:v>徒歩</c:v>
                </c:pt>
                <c:pt idx="1">
                  <c:v>自転車（個人所有）</c:v>
                </c:pt>
                <c:pt idx="2">
                  <c:v>シェアサイクル</c:v>
                </c:pt>
                <c:pt idx="3">
                  <c:v>バイク</c:v>
                </c:pt>
                <c:pt idx="4">
                  <c:v>乗用車</c:v>
                </c:pt>
                <c:pt idx="5">
                  <c:v>タクシー</c:v>
                </c:pt>
                <c:pt idx="6">
                  <c:v>バス</c:v>
                </c:pt>
                <c:pt idx="7">
                  <c:v>鉄道(新幹線,JR,私鉄)</c:v>
                </c:pt>
                <c:pt idx="8">
                  <c:v>地下鉄</c:v>
                </c:pt>
                <c:pt idx="9">
                  <c:v>モノレール</c:v>
                </c:pt>
                <c:pt idx="10">
                  <c:v>路面電車</c:v>
                </c:pt>
                <c:pt idx="11">
                  <c:v>貨物車</c:v>
                </c:pt>
              </c:strCache>
            </c:strRef>
          </c:cat>
          <c:val>
            <c:numRef>
              <c:f>trip_toyosu_2021!$CJ$3:$CJ$14</c:f>
              <c:numCache>
                <c:formatCode>General</c:formatCode>
                <c:ptCount val="12"/>
                <c:pt idx="0">
                  <c:v>13</c:v>
                </c:pt>
                <c:pt idx="1">
                  <c:v>18</c:v>
                </c:pt>
                <c:pt idx="2">
                  <c:v>2</c:v>
                </c:pt>
                <c:pt idx="3">
                  <c:v>9</c:v>
                </c:pt>
                <c:pt idx="4">
                  <c:v>136</c:v>
                </c:pt>
                <c:pt idx="5">
                  <c:v>9</c:v>
                </c:pt>
                <c:pt idx="6">
                  <c:v>11</c:v>
                </c:pt>
                <c:pt idx="7">
                  <c:v>419</c:v>
                </c:pt>
                <c:pt idx="8">
                  <c:v>398</c:v>
                </c:pt>
                <c:pt idx="9">
                  <c:v>1</c:v>
                </c:pt>
                <c:pt idx="10">
                  <c:v>2</c:v>
                </c:pt>
                <c:pt idx="11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11D-4D14-9B60-D33F60E484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57102735"/>
        <c:axId val="557106207"/>
      </c:barChart>
      <c:catAx>
        <c:axId val="5571027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557106207"/>
        <c:crosses val="autoZero"/>
        <c:auto val="1"/>
        <c:lblAlgn val="ctr"/>
        <c:lblOffset val="100"/>
        <c:noMultiLvlLbl val="0"/>
      </c:catAx>
      <c:valAx>
        <c:axId val="55710620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5571027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ja-JP"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altLang="ja-JP" sz="2400" b="1">
                <a:solidFill>
                  <a:schemeClr val="tx1"/>
                </a:solidFill>
                <a:latin typeface="+mn-lt"/>
              </a:rPr>
              <a:t>5:00</a:t>
            </a:r>
            <a:r>
              <a:rPr lang="ja-JP" altLang="en-US" sz="2400" b="1">
                <a:solidFill>
                  <a:schemeClr val="tx1"/>
                </a:solidFill>
                <a:latin typeface="+mn-lt"/>
              </a:rPr>
              <a:t>～</a:t>
            </a:r>
            <a:r>
              <a:rPr lang="en-US" altLang="ja-JP" sz="2400" b="1">
                <a:solidFill>
                  <a:schemeClr val="tx1"/>
                </a:solidFill>
                <a:latin typeface="+mn-lt"/>
              </a:rPr>
              <a:t>9:00 </a:t>
            </a:r>
            <a:r>
              <a:rPr lang="en-US" altLang="ja-JP" sz="2400" b="1" spc="139">
                <a:solidFill>
                  <a:schemeClr val="tx1"/>
                </a:solidFill>
                <a:latin typeface="+mn-lt"/>
                <a:ea typeface="HGS創英角ｺﾞｼｯｸUB" panose="020B0900000000000000" pitchFamily="50" charset="-128"/>
                <a:sym typeface="Noto Sans JP"/>
              </a:rPr>
              <a:t>T</a:t>
            </a:r>
            <a:r>
              <a:rPr lang="en-US" altLang="ja-JP" sz="2400" b="1" spc="139">
                <a:solidFill>
                  <a:schemeClr val="tx1"/>
                </a:solidFill>
                <a:latin typeface="+mn-lt"/>
                <a:ea typeface="HGS創英角ｺﾞｼｯｸUB" panose="020B0900000000000000" pitchFamily="50" charset="-128"/>
                <a:cs typeface="Noto Sans JP"/>
                <a:sym typeface="Noto Sans JP"/>
              </a:rPr>
              <a:t>ransportation Mode</a:t>
            </a:r>
            <a:r>
              <a:rPr lang="ja-JP" altLang="en-US" sz="2400" b="1" baseline="0">
                <a:solidFill>
                  <a:schemeClr val="tx1"/>
                </a:solidFill>
                <a:latin typeface="+mn-lt"/>
              </a:rPr>
              <a:t> </a:t>
            </a:r>
            <a:endParaRPr lang="ja-JP" altLang="en-US" sz="2400" b="1">
              <a:solidFill>
                <a:schemeClr val="tx1"/>
              </a:solidFill>
              <a:latin typeface="+mn-lt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ja-JP"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 alt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'5時から9時'!$AU$2:$AU$13</c:f>
              <c:strCache>
                <c:ptCount val="12"/>
                <c:pt idx="0">
                  <c:v>バス</c:v>
                </c:pt>
                <c:pt idx="1">
                  <c:v>自転車</c:v>
                </c:pt>
                <c:pt idx="2">
                  <c:v>乗用車</c:v>
                </c:pt>
                <c:pt idx="3">
                  <c:v>地下鉄</c:v>
                </c:pt>
                <c:pt idx="4">
                  <c:v>路面電車</c:v>
                </c:pt>
                <c:pt idx="5">
                  <c:v>鉄道(新幹線,JR,私鉄)</c:v>
                </c:pt>
                <c:pt idx="6">
                  <c:v>徒歩</c:v>
                </c:pt>
                <c:pt idx="7">
                  <c:v>シェアサイクル</c:v>
                </c:pt>
                <c:pt idx="8">
                  <c:v>タクシー</c:v>
                </c:pt>
                <c:pt idx="9">
                  <c:v>ベロタクシー</c:v>
                </c:pt>
                <c:pt idx="10">
                  <c:v>バイク</c:v>
                </c:pt>
                <c:pt idx="11">
                  <c:v>モノレール</c:v>
                </c:pt>
              </c:strCache>
            </c:strRef>
          </c:cat>
          <c:val>
            <c:numRef>
              <c:f>'5時から9時'!$AV$2:$AV$13</c:f>
              <c:numCache>
                <c:formatCode>General</c:formatCode>
                <c:ptCount val="12"/>
                <c:pt idx="0">
                  <c:v>123</c:v>
                </c:pt>
                <c:pt idx="1">
                  <c:v>963</c:v>
                </c:pt>
                <c:pt idx="2">
                  <c:v>479</c:v>
                </c:pt>
                <c:pt idx="3">
                  <c:v>867</c:v>
                </c:pt>
                <c:pt idx="4">
                  <c:v>14</c:v>
                </c:pt>
                <c:pt idx="5">
                  <c:v>1072</c:v>
                </c:pt>
                <c:pt idx="6">
                  <c:v>1354</c:v>
                </c:pt>
                <c:pt idx="7">
                  <c:v>26</c:v>
                </c:pt>
                <c:pt idx="8">
                  <c:v>27</c:v>
                </c:pt>
                <c:pt idx="9">
                  <c:v>1</c:v>
                </c:pt>
                <c:pt idx="10">
                  <c:v>59</c:v>
                </c:pt>
                <c:pt idx="1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20E-42F7-9891-5A0D99F3B5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00816175"/>
        <c:axId val="1700817615"/>
      </c:barChart>
      <c:catAx>
        <c:axId val="1700816175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lang="ja-JP"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ja-JP" altLang="en-US" b="1"/>
                  <a:t>代表交通手段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lang="ja-JP"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700817615"/>
        <c:crosses val="autoZero"/>
        <c:auto val="1"/>
        <c:lblAlgn val="ctr"/>
        <c:lblOffset val="100"/>
        <c:noMultiLvlLbl val="0"/>
      </c:catAx>
      <c:valAx>
        <c:axId val="1700817615"/>
        <c:scaling>
          <c:orientation val="minMax"/>
          <c:max val="45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lang="ja-JP"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ja-JP" altLang="en-US" b="1"/>
                  <a:t>トリップ数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lang="ja-JP"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70081617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ja-JP"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trip_toyosu_2021!$CK$2</c:f>
              <c:strCache>
                <c:ptCount val="1"/>
                <c:pt idx="0">
                  <c:v>10000~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trip_toyosu_2021!$CE$3:$CE$14</c:f>
              <c:strCache>
                <c:ptCount val="12"/>
                <c:pt idx="0">
                  <c:v>徒歩</c:v>
                </c:pt>
                <c:pt idx="1">
                  <c:v>自転車（個人所有）</c:v>
                </c:pt>
                <c:pt idx="2">
                  <c:v>シェアサイクル</c:v>
                </c:pt>
                <c:pt idx="3">
                  <c:v>バイク</c:v>
                </c:pt>
                <c:pt idx="4">
                  <c:v>乗用車</c:v>
                </c:pt>
                <c:pt idx="5">
                  <c:v>タクシー</c:v>
                </c:pt>
                <c:pt idx="6">
                  <c:v>バス</c:v>
                </c:pt>
                <c:pt idx="7">
                  <c:v>鉄道(新幹線,JR,私鉄)</c:v>
                </c:pt>
                <c:pt idx="8">
                  <c:v>地下鉄</c:v>
                </c:pt>
                <c:pt idx="9">
                  <c:v>モノレール</c:v>
                </c:pt>
                <c:pt idx="10">
                  <c:v>路面電車</c:v>
                </c:pt>
                <c:pt idx="11">
                  <c:v>貨物車</c:v>
                </c:pt>
              </c:strCache>
            </c:strRef>
          </c:cat>
          <c:val>
            <c:numRef>
              <c:f>trip_toyosu_2021!$CK$3:$CK$14</c:f>
              <c:numCache>
                <c:formatCode>General</c:formatCode>
                <c:ptCount val="12"/>
                <c:pt idx="0">
                  <c:v>17</c:v>
                </c:pt>
                <c:pt idx="1">
                  <c:v>39</c:v>
                </c:pt>
                <c:pt idx="2">
                  <c:v>0</c:v>
                </c:pt>
                <c:pt idx="3">
                  <c:v>96</c:v>
                </c:pt>
                <c:pt idx="4">
                  <c:v>897</c:v>
                </c:pt>
                <c:pt idx="5">
                  <c:v>17</c:v>
                </c:pt>
                <c:pt idx="6">
                  <c:v>6</c:v>
                </c:pt>
                <c:pt idx="7">
                  <c:v>2360</c:v>
                </c:pt>
                <c:pt idx="8">
                  <c:v>1098</c:v>
                </c:pt>
                <c:pt idx="9">
                  <c:v>3</c:v>
                </c:pt>
                <c:pt idx="10">
                  <c:v>5</c:v>
                </c:pt>
                <c:pt idx="11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424-4689-BFF6-3188CD425D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79520527"/>
        <c:axId val="252406783"/>
      </c:barChart>
      <c:catAx>
        <c:axId val="207952052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252406783"/>
        <c:crosses val="autoZero"/>
        <c:auto val="1"/>
        <c:lblAlgn val="ctr"/>
        <c:lblOffset val="100"/>
        <c:noMultiLvlLbl val="0"/>
      </c:catAx>
      <c:valAx>
        <c:axId val="25240678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207952052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ja-JP"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altLang="ja-JP" sz="2400" b="1">
                <a:solidFill>
                  <a:schemeClr val="tx1"/>
                </a:solidFill>
                <a:latin typeface="+mn-lt"/>
              </a:rPr>
              <a:t>17:00</a:t>
            </a:r>
            <a:r>
              <a:rPr lang="ja-JP" altLang="en-US" sz="2400" b="1">
                <a:solidFill>
                  <a:schemeClr val="tx1"/>
                </a:solidFill>
                <a:latin typeface="+mn-lt"/>
              </a:rPr>
              <a:t>～</a:t>
            </a:r>
            <a:r>
              <a:rPr lang="en-US" altLang="ja-JP" sz="2400" b="1">
                <a:solidFill>
                  <a:schemeClr val="tx1"/>
                </a:solidFill>
                <a:latin typeface="+mn-lt"/>
              </a:rPr>
              <a:t>22:00</a:t>
            </a:r>
            <a:r>
              <a:rPr lang="ja-JP" altLang="en-US" sz="2400" b="1" baseline="0">
                <a:solidFill>
                  <a:schemeClr val="tx1"/>
                </a:solidFill>
                <a:latin typeface="+mn-lt"/>
              </a:rPr>
              <a:t> </a:t>
            </a:r>
            <a:r>
              <a:rPr lang="en-US" altLang="ja-JP" sz="2400" b="1" i="0" u="none" strike="noStrike" kern="1200" spc="139" baseline="0">
                <a:solidFill>
                  <a:schemeClr val="tx1"/>
                </a:solidFill>
                <a:latin typeface="+mn-lt"/>
                <a:ea typeface="HGS創英角ｺﾞｼｯｸUB" panose="020B0900000000000000" pitchFamily="50" charset="-128"/>
                <a:sym typeface="Noto Sans JP"/>
              </a:rPr>
              <a:t>T</a:t>
            </a:r>
            <a:r>
              <a:rPr lang="en-US" altLang="ja-JP" sz="2400" b="1" i="0" u="none" strike="noStrike" kern="1200" spc="139" baseline="0">
                <a:solidFill>
                  <a:schemeClr val="tx1"/>
                </a:solidFill>
                <a:latin typeface="+mn-lt"/>
                <a:ea typeface="HGS創英角ｺﾞｼｯｸUB" panose="020B0900000000000000" pitchFamily="50" charset="-128"/>
                <a:cs typeface="Noto Sans JP"/>
                <a:sym typeface="Noto Sans JP"/>
              </a:rPr>
              <a:t>ransportation Mode</a:t>
            </a:r>
            <a:r>
              <a:rPr lang="ja-JP" altLang="en-US" sz="2400" b="1" i="0" u="none" strike="noStrike" kern="1200" spc="0" baseline="0">
                <a:solidFill>
                  <a:schemeClr val="tx1"/>
                </a:solidFill>
                <a:latin typeface="+mn-lt"/>
              </a:rPr>
              <a:t> </a:t>
            </a:r>
            <a:endParaRPr lang="ja-JP" altLang="en-US" sz="2400" b="1">
              <a:solidFill>
                <a:schemeClr val="tx1"/>
              </a:solidFill>
              <a:latin typeface="+mn-lt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ja-JP"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 alt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'17時から22時'!$AU$2:$AU$13</c:f>
              <c:strCache>
                <c:ptCount val="12"/>
                <c:pt idx="0">
                  <c:v>バス</c:v>
                </c:pt>
                <c:pt idx="1">
                  <c:v>自転車</c:v>
                </c:pt>
                <c:pt idx="2">
                  <c:v>乗用車</c:v>
                </c:pt>
                <c:pt idx="3">
                  <c:v>地下鉄</c:v>
                </c:pt>
                <c:pt idx="4">
                  <c:v>路面電車</c:v>
                </c:pt>
                <c:pt idx="5">
                  <c:v>鉄道(新幹線,JR,私鉄)</c:v>
                </c:pt>
                <c:pt idx="6">
                  <c:v>徒歩</c:v>
                </c:pt>
                <c:pt idx="7">
                  <c:v>シェアサイクル</c:v>
                </c:pt>
                <c:pt idx="8">
                  <c:v>タクシー</c:v>
                </c:pt>
                <c:pt idx="9">
                  <c:v>ベロタクシー</c:v>
                </c:pt>
                <c:pt idx="10">
                  <c:v>バイク</c:v>
                </c:pt>
                <c:pt idx="11">
                  <c:v>モノレール</c:v>
                </c:pt>
              </c:strCache>
            </c:strRef>
          </c:cat>
          <c:val>
            <c:numRef>
              <c:f>'17時から22時'!$AV$2:$AV$13</c:f>
              <c:numCache>
                <c:formatCode>General</c:formatCode>
                <c:ptCount val="12"/>
                <c:pt idx="0">
                  <c:v>184</c:v>
                </c:pt>
                <c:pt idx="1">
                  <c:v>1991</c:v>
                </c:pt>
                <c:pt idx="2">
                  <c:v>1148</c:v>
                </c:pt>
                <c:pt idx="3">
                  <c:v>1319</c:v>
                </c:pt>
                <c:pt idx="4">
                  <c:v>19</c:v>
                </c:pt>
                <c:pt idx="5">
                  <c:v>1407</c:v>
                </c:pt>
                <c:pt idx="6">
                  <c:v>4012</c:v>
                </c:pt>
                <c:pt idx="7">
                  <c:v>142</c:v>
                </c:pt>
                <c:pt idx="8">
                  <c:v>60</c:v>
                </c:pt>
                <c:pt idx="9">
                  <c:v>2</c:v>
                </c:pt>
                <c:pt idx="10">
                  <c:v>84</c:v>
                </c:pt>
                <c:pt idx="11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CDF-42D6-95FB-787802102D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46555839"/>
        <c:axId val="2046552479"/>
      </c:barChart>
      <c:catAx>
        <c:axId val="2046555839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lang="ja-JP"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ja-JP" altLang="en-US" b="1"/>
                  <a:t>代表交通手段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lang="ja-JP"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2046552479"/>
        <c:crosses val="autoZero"/>
        <c:auto val="1"/>
        <c:lblAlgn val="ctr"/>
        <c:lblOffset val="100"/>
        <c:noMultiLvlLbl val="0"/>
      </c:catAx>
      <c:valAx>
        <c:axId val="204655247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lang="ja-JP"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ja-JP" altLang="en-US" b="1"/>
                  <a:t>トリップ数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lang="ja-JP"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204655583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ja-JP"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altLang="ja-JP" sz="1800"/>
              <a:t>OD</a:t>
            </a:r>
            <a:r>
              <a:rPr lang="en-US" altLang="ja-JP" sz="1800" baseline="0"/>
              <a:t> Direct Distance ~2000</a:t>
            </a:r>
            <a:endParaRPr lang="en-US" altLang="ja-JP" sz="180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ja-JP"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 altLang="ja-JP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trip_toyosu_2021!$CF$2</c:f>
              <c:strCache>
                <c:ptCount val="1"/>
                <c:pt idx="0">
                  <c:v>~2000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trip_toyosu_2021!$CE$3:$CE$14</c:f>
              <c:strCache>
                <c:ptCount val="12"/>
                <c:pt idx="0">
                  <c:v>徒歩</c:v>
                </c:pt>
                <c:pt idx="1">
                  <c:v>自転車（個人所有）</c:v>
                </c:pt>
                <c:pt idx="2">
                  <c:v>シェアサイクル</c:v>
                </c:pt>
                <c:pt idx="3">
                  <c:v>バイク</c:v>
                </c:pt>
                <c:pt idx="4">
                  <c:v>乗用車</c:v>
                </c:pt>
                <c:pt idx="5">
                  <c:v>タクシー</c:v>
                </c:pt>
                <c:pt idx="6">
                  <c:v>バス</c:v>
                </c:pt>
                <c:pt idx="7">
                  <c:v>鉄道(新幹線,JR,私鉄)</c:v>
                </c:pt>
                <c:pt idx="8">
                  <c:v>地下鉄</c:v>
                </c:pt>
                <c:pt idx="9">
                  <c:v>モノレール</c:v>
                </c:pt>
                <c:pt idx="10">
                  <c:v>路面電車</c:v>
                </c:pt>
                <c:pt idx="11">
                  <c:v>貨物車</c:v>
                </c:pt>
              </c:strCache>
            </c:strRef>
          </c:cat>
          <c:val>
            <c:numRef>
              <c:f>trip_toyosu_2021!$CF$3:$CF$14</c:f>
              <c:numCache>
                <c:formatCode>General</c:formatCode>
                <c:ptCount val="12"/>
                <c:pt idx="0">
                  <c:v>13822</c:v>
                </c:pt>
                <c:pt idx="1">
                  <c:v>6468</c:v>
                </c:pt>
                <c:pt idx="2">
                  <c:v>266</c:v>
                </c:pt>
                <c:pt idx="3">
                  <c:v>252</c:v>
                </c:pt>
                <c:pt idx="4">
                  <c:v>1997</c:v>
                </c:pt>
                <c:pt idx="5">
                  <c:v>77</c:v>
                </c:pt>
                <c:pt idx="6">
                  <c:v>355</c:v>
                </c:pt>
                <c:pt idx="7">
                  <c:v>1305</c:v>
                </c:pt>
                <c:pt idx="8">
                  <c:v>1114</c:v>
                </c:pt>
                <c:pt idx="9">
                  <c:v>64</c:v>
                </c:pt>
                <c:pt idx="10">
                  <c:v>29</c:v>
                </c:pt>
                <c:pt idx="11">
                  <c:v>112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37A-43E2-BB1C-42F1DBB4B54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49886911"/>
        <c:axId val="249885919"/>
      </c:barChart>
      <c:catAx>
        <c:axId val="2498869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249885919"/>
        <c:crosses val="autoZero"/>
        <c:auto val="1"/>
        <c:lblAlgn val="ctr"/>
        <c:lblOffset val="100"/>
        <c:noMultiLvlLbl val="0"/>
      </c:catAx>
      <c:valAx>
        <c:axId val="24988591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24988691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ja-JP"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en-US" altLang="ja-JP" sz="18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</a:rPr>
              <a:t>OD Direct Distance 2000~4000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lang="ja-JP" sz="1400" b="0" i="0" u="none" strike="noStrike" kern="1200" spc="0" baseline="0">
              <a:solidFill>
                <a:prstClr val="black">
                  <a:lumMod val="65000"/>
                  <a:lumOff val="35000"/>
                </a:prstClr>
              </a:solidFill>
              <a:latin typeface="+mn-lt"/>
              <a:ea typeface="+mn-ea"/>
              <a:cs typeface="+mn-cs"/>
            </a:defRPr>
          </a:pPr>
          <a:endParaRPr lang="ja-JP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trip_toyosu_2021!$CG$2</c:f>
              <c:strCache>
                <c:ptCount val="1"/>
                <c:pt idx="0">
                  <c:v>~4000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trip_toyosu_2021!$CE$3:$CE$14</c:f>
              <c:strCache>
                <c:ptCount val="12"/>
                <c:pt idx="0">
                  <c:v>徒歩</c:v>
                </c:pt>
                <c:pt idx="1">
                  <c:v>自転車（個人所有）</c:v>
                </c:pt>
                <c:pt idx="2">
                  <c:v>シェアサイクル</c:v>
                </c:pt>
                <c:pt idx="3">
                  <c:v>バイク</c:v>
                </c:pt>
                <c:pt idx="4">
                  <c:v>乗用車</c:v>
                </c:pt>
                <c:pt idx="5">
                  <c:v>タクシー</c:v>
                </c:pt>
                <c:pt idx="6">
                  <c:v>バス</c:v>
                </c:pt>
                <c:pt idx="7">
                  <c:v>鉄道(新幹線,JR,私鉄)</c:v>
                </c:pt>
                <c:pt idx="8">
                  <c:v>地下鉄</c:v>
                </c:pt>
                <c:pt idx="9">
                  <c:v>モノレール</c:v>
                </c:pt>
                <c:pt idx="10">
                  <c:v>路面電車</c:v>
                </c:pt>
                <c:pt idx="11">
                  <c:v>貨物車</c:v>
                </c:pt>
              </c:strCache>
            </c:strRef>
          </c:cat>
          <c:val>
            <c:numRef>
              <c:f>trip_toyosu_2021!$CG$3:$CG$14</c:f>
              <c:numCache>
                <c:formatCode>General</c:formatCode>
                <c:ptCount val="12"/>
                <c:pt idx="0">
                  <c:v>280</c:v>
                </c:pt>
                <c:pt idx="1">
                  <c:v>672</c:v>
                </c:pt>
                <c:pt idx="2">
                  <c:v>56</c:v>
                </c:pt>
                <c:pt idx="3">
                  <c:v>69</c:v>
                </c:pt>
                <c:pt idx="4">
                  <c:v>795</c:v>
                </c:pt>
                <c:pt idx="5">
                  <c:v>89</c:v>
                </c:pt>
                <c:pt idx="6">
                  <c:v>214</c:v>
                </c:pt>
                <c:pt idx="7">
                  <c:v>358</c:v>
                </c:pt>
                <c:pt idx="8">
                  <c:v>676</c:v>
                </c:pt>
                <c:pt idx="9">
                  <c:v>32</c:v>
                </c:pt>
                <c:pt idx="10">
                  <c:v>4</c:v>
                </c:pt>
                <c:pt idx="11">
                  <c:v>122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0A9-4BE7-B2AE-52DD63DFD3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25774319"/>
        <c:axId val="1725774815"/>
      </c:barChart>
      <c:catAx>
        <c:axId val="17257743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725774815"/>
        <c:crosses val="autoZero"/>
        <c:auto val="1"/>
        <c:lblAlgn val="ctr"/>
        <c:lblOffset val="100"/>
        <c:noMultiLvlLbl val="0"/>
      </c:catAx>
      <c:valAx>
        <c:axId val="1725774815"/>
        <c:scaling>
          <c:orientation val="minMax"/>
          <c:max val="16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72577431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ja-JP"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en-US" altLang="ja-JP" sz="18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</a:rPr>
              <a:t>OD Direct Distance 4000~6000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lang="ja-JP" sz="1400" b="0" i="0" u="none" strike="noStrike" kern="1200" spc="0" baseline="0">
              <a:solidFill>
                <a:prstClr val="black">
                  <a:lumMod val="65000"/>
                  <a:lumOff val="35000"/>
                </a:prstClr>
              </a:solidFill>
              <a:latin typeface="+mn-lt"/>
              <a:ea typeface="+mn-ea"/>
              <a:cs typeface="+mn-cs"/>
            </a:defRPr>
          </a:pPr>
          <a:endParaRPr lang="ja-JP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trip_toyosu_2021!$CH$2</c:f>
              <c:strCache>
                <c:ptCount val="1"/>
                <c:pt idx="0">
                  <c:v>~6000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trip_toyosu_2021!$CE$3:$CE$14</c:f>
              <c:strCache>
                <c:ptCount val="12"/>
                <c:pt idx="0">
                  <c:v>徒歩</c:v>
                </c:pt>
                <c:pt idx="1">
                  <c:v>自転車（個人所有）</c:v>
                </c:pt>
                <c:pt idx="2">
                  <c:v>シェアサイクル</c:v>
                </c:pt>
                <c:pt idx="3">
                  <c:v>バイク</c:v>
                </c:pt>
                <c:pt idx="4">
                  <c:v>乗用車</c:v>
                </c:pt>
                <c:pt idx="5">
                  <c:v>タクシー</c:v>
                </c:pt>
                <c:pt idx="6">
                  <c:v>バス</c:v>
                </c:pt>
                <c:pt idx="7">
                  <c:v>鉄道(新幹線,JR,私鉄)</c:v>
                </c:pt>
                <c:pt idx="8">
                  <c:v>地下鉄</c:v>
                </c:pt>
                <c:pt idx="9">
                  <c:v>モノレール</c:v>
                </c:pt>
                <c:pt idx="10">
                  <c:v>路面電車</c:v>
                </c:pt>
                <c:pt idx="11">
                  <c:v>貨物車</c:v>
                </c:pt>
              </c:strCache>
            </c:strRef>
          </c:cat>
          <c:val>
            <c:numRef>
              <c:f>trip_toyosu_2021!$CH$3:$CH$14</c:f>
              <c:numCache>
                <c:formatCode>General</c:formatCode>
                <c:ptCount val="12"/>
                <c:pt idx="0">
                  <c:v>49</c:v>
                </c:pt>
                <c:pt idx="1">
                  <c:v>319</c:v>
                </c:pt>
                <c:pt idx="2">
                  <c:v>17</c:v>
                </c:pt>
                <c:pt idx="3">
                  <c:v>39</c:v>
                </c:pt>
                <c:pt idx="4">
                  <c:v>539</c:v>
                </c:pt>
                <c:pt idx="5">
                  <c:v>35</c:v>
                </c:pt>
                <c:pt idx="6">
                  <c:v>136</c:v>
                </c:pt>
                <c:pt idx="7">
                  <c:v>377</c:v>
                </c:pt>
                <c:pt idx="8">
                  <c:v>747</c:v>
                </c:pt>
                <c:pt idx="9">
                  <c:v>26</c:v>
                </c:pt>
                <c:pt idx="10">
                  <c:v>54</c:v>
                </c:pt>
                <c:pt idx="11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41C-4B29-BBF1-4506E6901F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57101247"/>
        <c:axId val="557108687"/>
      </c:barChart>
      <c:catAx>
        <c:axId val="5571012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557108687"/>
        <c:crosses val="autoZero"/>
        <c:auto val="1"/>
        <c:lblAlgn val="ctr"/>
        <c:lblOffset val="100"/>
        <c:noMultiLvlLbl val="0"/>
      </c:catAx>
      <c:valAx>
        <c:axId val="557108687"/>
        <c:scaling>
          <c:orientation val="minMax"/>
          <c:max val="16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5571012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ja-JP"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en-US" altLang="ja-JP" sz="18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</a:rPr>
              <a:t>OD Direct Distance 6000~8000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lang="ja-JP" sz="1400" b="0" i="0" u="none" strike="noStrike" kern="1200" spc="0" baseline="0">
              <a:solidFill>
                <a:prstClr val="black">
                  <a:lumMod val="65000"/>
                  <a:lumOff val="35000"/>
                </a:prstClr>
              </a:solidFill>
              <a:latin typeface="+mn-lt"/>
              <a:ea typeface="+mn-ea"/>
              <a:cs typeface="+mn-cs"/>
            </a:defRPr>
          </a:pPr>
          <a:endParaRPr lang="ja-JP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trip_toyosu_2021!$CI$2</c:f>
              <c:strCache>
                <c:ptCount val="1"/>
                <c:pt idx="0">
                  <c:v>~8000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trip_toyosu_2021!$CE$3:$CE$14</c:f>
              <c:strCache>
                <c:ptCount val="12"/>
                <c:pt idx="0">
                  <c:v>徒歩</c:v>
                </c:pt>
                <c:pt idx="1">
                  <c:v>自転車（個人所有）</c:v>
                </c:pt>
                <c:pt idx="2">
                  <c:v>シェアサイクル</c:v>
                </c:pt>
                <c:pt idx="3">
                  <c:v>バイク</c:v>
                </c:pt>
                <c:pt idx="4">
                  <c:v>乗用車</c:v>
                </c:pt>
                <c:pt idx="5">
                  <c:v>タクシー</c:v>
                </c:pt>
                <c:pt idx="6">
                  <c:v>バス</c:v>
                </c:pt>
                <c:pt idx="7">
                  <c:v>鉄道(新幹線,JR,私鉄)</c:v>
                </c:pt>
                <c:pt idx="8">
                  <c:v>地下鉄</c:v>
                </c:pt>
                <c:pt idx="9">
                  <c:v>モノレール</c:v>
                </c:pt>
                <c:pt idx="10">
                  <c:v>路面電車</c:v>
                </c:pt>
                <c:pt idx="11">
                  <c:v>貨物車</c:v>
                </c:pt>
              </c:strCache>
            </c:strRef>
          </c:cat>
          <c:val>
            <c:numRef>
              <c:f>trip_toyosu_2021!$CI$3:$CI$14</c:f>
              <c:numCache>
                <c:formatCode>General</c:formatCode>
                <c:ptCount val="12"/>
                <c:pt idx="0">
                  <c:v>55</c:v>
                </c:pt>
                <c:pt idx="1">
                  <c:v>54</c:v>
                </c:pt>
                <c:pt idx="2">
                  <c:v>3</c:v>
                </c:pt>
                <c:pt idx="3">
                  <c:v>37</c:v>
                </c:pt>
                <c:pt idx="4">
                  <c:v>294</c:v>
                </c:pt>
                <c:pt idx="5">
                  <c:v>15</c:v>
                </c:pt>
                <c:pt idx="6">
                  <c:v>33</c:v>
                </c:pt>
                <c:pt idx="7">
                  <c:v>253</c:v>
                </c:pt>
                <c:pt idx="8">
                  <c:v>574</c:v>
                </c:pt>
                <c:pt idx="9">
                  <c:v>0</c:v>
                </c:pt>
                <c:pt idx="10">
                  <c:v>2</c:v>
                </c:pt>
                <c:pt idx="11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167-4697-9A11-B2BB24CE1E8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09112623"/>
        <c:axId val="309108655"/>
      </c:barChart>
      <c:catAx>
        <c:axId val="3091126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309108655"/>
        <c:crosses val="autoZero"/>
        <c:auto val="1"/>
        <c:lblAlgn val="ctr"/>
        <c:lblOffset val="100"/>
        <c:noMultiLvlLbl val="0"/>
      </c:catAx>
      <c:valAx>
        <c:axId val="309108655"/>
        <c:scaling>
          <c:orientation val="minMax"/>
          <c:max val="16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30911262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ja-JP"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en-US" altLang="ja-JP" sz="18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</a:rPr>
              <a:t>OD Direct Distance 8000~10000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lang="ja-JP" sz="1400" b="0" i="0" u="none" strike="noStrike" kern="1200" spc="0" baseline="0">
              <a:solidFill>
                <a:prstClr val="black">
                  <a:lumMod val="65000"/>
                  <a:lumOff val="35000"/>
                </a:prstClr>
              </a:solidFill>
              <a:latin typeface="+mn-lt"/>
              <a:ea typeface="+mn-ea"/>
              <a:cs typeface="+mn-cs"/>
            </a:defRPr>
          </a:pPr>
          <a:endParaRPr lang="ja-JP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trip_toyosu_2021!$CJ$2</c:f>
              <c:strCache>
                <c:ptCount val="1"/>
                <c:pt idx="0">
                  <c:v>~10000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trip_toyosu_2021!$CE$3:$CE$14</c:f>
              <c:strCache>
                <c:ptCount val="12"/>
                <c:pt idx="0">
                  <c:v>徒歩</c:v>
                </c:pt>
                <c:pt idx="1">
                  <c:v>自転車（個人所有）</c:v>
                </c:pt>
                <c:pt idx="2">
                  <c:v>シェアサイクル</c:v>
                </c:pt>
                <c:pt idx="3">
                  <c:v>バイク</c:v>
                </c:pt>
                <c:pt idx="4">
                  <c:v>乗用車</c:v>
                </c:pt>
                <c:pt idx="5">
                  <c:v>タクシー</c:v>
                </c:pt>
                <c:pt idx="6">
                  <c:v>バス</c:v>
                </c:pt>
                <c:pt idx="7">
                  <c:v>鉄道(新幹線,JR,私鉄)</c:v>
                </c:pt>
                <c:pt idx="8">
                  <c:v>地下鉄</c:v>
                </c:pt>
                <c:pt idx="9">
                  <c:v>モノレール</c:v>
                </c:pt>
                <c:pt idx="10">
                  <c:v>路面電車</c:v>
                </c:pt>
                <c:pt idx="11">
                  <c:v>貨物車</c:v>
                </c:pt>
              </c:strCache>
            </c:strRef>
          </c:cat>
          <c:val>
            <c:numRef>
              <c:f>trip_toyosu_2021!$CJ$3:$CJ$14</c:f>
              <c:numCache>
                <c:formatCode>General</c:formatCode>
                <c:ptCount val="12"/>
                <c:pt idx="0">
                  <c:v>13</c:v>
                </c:pt>
                <c:pt idx="1">
                  <c:v>18</c:v>
                </c:pt>
                <c:pt idx="2">
                  <c:v>2</c:v>
                </c:pt>
                <c:pt idx="3">
                  <c:v>9</c:v>
                </c:pt>
                <c:pt idx="4">
                  <c:v>136</c:v>
                </c:pt>
                <c:pt idx="5">
                  <c:v>9</c:v>
                </c:pt>
                <c:pt idx="6">
                  <c:v>11</c:v>
                </c:pt>
                <c:pt idx="7">
                  <c:v>419</c:v>
                </c:pt>
                <c:pt idx="8">
                  <c:v>398</c:v>
                </c:pt>
                <c:pt idx="9">
                  <c:v>1</c:v>
                </c:pt>
                <c:pt idx="10">
                  <c:v>2</c:v>
                </c:pt>
                <c:pt idx="11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F2A-45B2-8E2C-84A69CF98B7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57102735"/>
        <c:axId val="557106207"/>
      </c:barChart>
      <c:catAx>
        <c:axId val="5571027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557106207"/>
        <c:crosses val="autoZero"/>
        <c:auto val="1"/>
        <c:lblAlgn val="ctr"/>
        <c:lblOffset val="100"/>
        <c:noMultiLvlLbl val="0"/>
      </c:catAx>
      <c:valAx>
        <c:axId val="557106207"/>
        <c:scaling>
          <c:orientation val="minMax"/>
          <c:max val="16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5571027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4E5CE5-9D70-4E64-931F-3B488E0C74F2}" type="datetimeFigureOut">
              <a:rPr kumimoji="1" lang="ja-JP" altLang="en-US" smtClean="0"/>
              <a:t>2025/9/24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1B3FC6-3DA6-4347-9B86-20C21C4EDB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404827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/>
              <a:t>東京都　豊洲</a:t>
            </a:r>
            <a:endParaRPr lang="en-US" altLang="zh-TW"/>
          </a:p>
          <a:p>
            <a:r>
              <a:rPr lang="ja-JP" altLang="en-US"/>
              <a:t>東京メトロの乗降者数第５位</a:t>
            </a:r>
            <a:endParaRPr lang="en-US" altLang="ja-JP"/>
          </a:p>
          <a:p>
            <a:r>
              <a:rPr lang="ja-JP" altLang="en-US"/>
              <a:t>通勤・通学者による公共交通の混雑</a:t>
            </a:r>
            <a:endParaRPr lang="en-US" altLang="ja-JP"/>
          </a:p>
          <a:p>
            <a:r>
              <a:rPr lang="en-US" altLang="ja-JP"/>
              <a:t>BRT</a:t>
            </a:r>
            <a:r>
              <a:rPr lang="ja-JP" altLang="en-US"/>
              <a:t>という新たな公共交通の存在</a:t>
            </a:r>
            <a:endParaRPr lang="en-US" altLang="ja-JP"/>
          </a:p>
          <a:p>
            <a:r>
              <a:rPr lang="ja-JP" altLang="en-US"/>
              <a:t>課題</a:t>
            </a:r>
            <a:endParaRPr lang="en-US" altLang="ja-JP"/>
          </a:p>
          <a:p>
            <a:r>
              <a:rPr lang="ja-JP" altLang="en-US"/>
              <a:t>鉄道→その他公共交通への分散</a:t>
            </a:r>
            <a:endParaRPr lang="en-US" altLang="ja-JP"/>
          </a:p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1B3FC6-3DA6-4347-9B86-20C21C4EDB08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42226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/>
              <a:t>基礎分析とモデル分析により、現状の公共交通利用状況を把握</a:t>
            </a:r>
            <a:endParaRPr lang="en-US" altLang="ja-JP"/>
          </a:p>
          <a:p>
            <a:r>
              <a:rPr lang="ja-JP" altLang="en-US"/>
              <a:t>鉄道→その他公共交通への分散のため</a:t>
            </a:r>
            <a:r>
              <a:rPr lang="en-US" altLang="ja-JP"/>
              <a:t>… </a:t>
            </a:r>
            <a:r>
              <a:rPr lang="ja-JP" altLang="en-US"/>
              <a:t>鉄道に代わる交通手段利用の効果的な時間帯を提案 混雑に影響を及ぼす行動に制御を掛ける</a:t>
            </a:r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1B3FC6-3DA6-4347-9B86-20C21C4EDB08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21938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sv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svg"/><Relationship Id="rId12" Type="http://schemas.openxmlformats.org/officeDocument/2006/relationships/image" Target="../media/image9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11" Type="http://schemas.openxmlformats.org/officeDocument/2006/relationships/image" Target="../media/image8.svg"/><Relationship Id="rId5" Type="http://schemas.openxmlformats.org/officeDocument/2006/relationships/image" Target="../media/image2.svg"/><Relationship Id="rId15" Type="http://schemas.openxmlformats.org/officeDocument/2006/relationships/image" Target="../media/image12.png"/><Relationship Id="rId10" Type="http://schemas.openxmlformats.org/officeDocument/2006/relationships/image" Target="../media/image7.png"/><Relationship Id="rId4" Type="http://schemas.openxmlformats.org/officeDocument/2006/relationships/image" Target="../media/image1.png"/><Relationship Id="rId9" Type="http://schemas.openxmlformats.org/officeDocument/2006/relationships/image" Target="../media/image6.svg"/><Relationship Id="rId1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12.pn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12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12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12.pn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12.png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5" Type="http://schemas.openxmlformats.org/officeDocument/2006/relationships/image" Target="../media/image12.png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12.png"/><Relationship Id="rId5" Type="http://schemas.openxmlformats.org/officeDocument/2006/relationships/image" Target="../media/image13.sv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1.svg"/><Relationship Id="rId7" Type="http://schemas.openxmlformats.org/officeDocument/2006/relationships/image" Target="../media/image22.sv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24.svg"/><Relationship Id="rId5" Type="http://schemas.openxmlformats.org/officeDocument/2006/relationships/image" Target="../media/image13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23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7" Type="http://schemas.openxmlformats.org/officeDocument/2006/relationships/chart" Target="../charts/chart16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15.xml"/><Relationship Id="rId5" Type="http://schemas.openxmlformats.org/officeDocument/2006/relationships/chart" Target="../charts/chart14.xml"/><Relationship Id="rId4" Type="http://schemas.openxmlformats.org/officeDocument/2006/relationships/chart" Target="../charts/char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7" Type="http://schemas.openxmlformats.org/officeDocument/2006/relationships/chart" Target="../charts/chart24.xml"/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23.xml"/><Relationship Id="rId5" Type="http://schemas.openxmlformats.org/officeDocument/2006/relationships/chart" Target="../charts/chart22.xml"/><Relationship Id="rId4" Type="http://schemas.openxmlformats.org/officeDocument/2006/relationships/chart" Target="../charts/chart2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7" Type="http://schemas.openxmlformats.org/officeDocument/2006/relationships/chart" Target="../charts/chart30.xml"/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29.xml"/><Relationship Id="rId5" Type="http://schemas.openxmlformats.org/officeDocument/2006/relationships/chart" Target="../charts/chart28.xml"/><Relationship Id="rId4" Type="http://schemas.openxmlformats.org/officeDocument/2006/relationships/chart" Target="../charts/chart2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7.xml"/><Relationship Id="rId7" Type="http://schemas.openxmlformats.org/officeDocument/2006/relationships/hyperlink" Target="https://www.toyosu-market.or.jp/2023/03/14/6937/" TargetMode="Externa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14.png"/><Relationship Id="rId5" Type="http://schemas.openxmlformats.org/officeDocument/2006/relationships/hyperlink" Target="https://www.tokyometro.jp/corporate/enterprise/passenger_rail/transportation/passengers/index.html" TargetMode="External"/><Relationship Id="rId4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12.png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12.png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chart" Target="../charts/chart9.xml"/><Relationship Id="rId3" Type="http://schemas.openxmlformats.org/officeDocument/2006/relationships/slideLayout" Target="../slideLayouts/slideLayout7.xml"/><Relationship Id="rId7" Type="http://schemas.openxmlformats.org/officeDocument/2006/relationships/chart" Target="../charts/chart8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chart" Target="../charts/chart7.xml"/><Relationship Id="rId5" Type="http://schemas.openxmlformats.org/officeDocument/2006/relationships/chart" Target="../charts/chart6.xml"/><Relationship Id="rId10" Type="http://schemas.openxmlformats.org/officeDocument/2006/relationships/image" Target="../media/image12.png"/><Relationship Id="rId4" Type="http://schemas.openxmlformats.org/officeDocument/2006/relationships/chart" Target="../charts/chart5.xml"/><Relationship Id="rId9" Type="http://schemas.openxmlformats.org/officeDocument/2006/relationships/chart" Target="../charts/char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4816593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2709333"/>
            </a:xfrm>
            <a:custGeom>
              <a:avLst/>
              <a:gdLst/>
              <a:ahLst/>
              <a:cxnLst/>
              <a:rect l="l" t="t" r="r" b="b"/>
              <a:pathLst>
                <a:path w="4816592" h="2709333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0" cap="sq">
              <a:solidFill>
                <a:srgbClr val="247233"/>
              </a:solidFill>
              <a:prstDash val="solid"/>
              <a:miter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4816593" cy="27379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290477" y="6861274"/>
            <a:ext cx="17727427" cy="3182910"/>
          </a:xfrm>
          <a:custGeom>
            <a:avLst/>
            <a:gdLst/>
            <a:ahLst/>
            <a:cxnLst/>
            <a:rect l="l" t="t" r="r" b="b"/>
            <a:pathLst>
              <a:path w="17727427" h="3182910">
                <a:moveTo>
                  <a:pt x="0" y="0"/>
                </a:moveTo>
                <a:lnTo>
                  <a:pt x="17727427" y="0"/>
                </a:lnTo>
                <a:lnTo>
                  <a:pt x="17727427" y="3182910"/>
                </a:lnTo>
                <a:lnTo>
                  <a:pt x="0" y="318291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ja-JP" altLang="en-US"/>
          </a:p>
        </p:txBody>
      </p:sp>
      <p:grpSp>
        <p:nvGrpSpPr>
          <p:cNvPr id="6" name="Group 6"/>
          <p:cNvGrpSpPr/>
          <p:nvPr/>
        </p:nvGrpSpPr>
        <p:grpSpPr>
          <a:xfrm>
            <a:off x="1363098" y="7714029"/>
            <a:ext cx="15561804" cy="2330155"/>
            <a:chOff x="0" y="0"/>
            <a:chExt cx="20749071" cy="310687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485650" cy="3106873"/>
            </a:xfrm>
            <a:custGeom>
              <a:avLst/>
              <a:gdLst/>
              <a:ahLst/>
              <a:cxnLst/>
              <a:rect l="l" t="t" r="r" b="b"/>
              <a:pathLst>
                <a:path w="1485650" h="3106873">
                  <a:moveTo>
                    <a:pt x="0" y="0"/>
                  </a:moveTo>
                  <a:lnTo>
                    <a:pt x="1485650" y="0"/>
                  </a:lnTo>
                  <a:lnTo>
                    <a:pt x="1485650" y="3106873"/>
                  </a:lnTo>
                  <a:lnTo>
                    <a:pt x="0" y="31068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" name="Freeform 8"/>
            <p:cNvSpPr/>
            <p:nvPr/>
          </p:nvSpPr>
          <p:spPr>
            <a:xfrm>
              <a:off x="4000347" y="514667"/>
              <a:ext cx="1239546" cy="2592206"/>
            </a:xfrm>
            <a:custGeom>
              <a:avLst/>
              <a:gdLst/>
              <a:ahLst/>
              <a:cxnLst/>
              <a:rect l="l" t="t" r="r" b="b"/>
              <a:pathLst>
                <a:path w="1239546" h="2592206">
                  <a:moveTo>
                    <a:pt x="0" y="0"/>
                  </a:moveTo>
                  <a:lnTo>
                    <a:pt x="1239546" y="0"/>
                  </a:lnTo>
                  <a:lnTo>
                    <a:pt x="1239546" y="2592206"/>
                  </a:lnTo>
                  <a:lnTo>
                    <a:pt x="0" y="25922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" name="Freeform 9"/>
            <p:cNvSpPr/>
            <p:nvPr/>
          </p:nvSpPr>
          <p:spPr>
            <a:xfrm>
              <a:off x="8309875" y="0"/>
              <a:ext cx="1485650" cy="3106873"/>
            </a:xfrm>
            <a:custGeom>
              <a:avLst/>
              <a:gdLst/>
              <a:ahLst/>
              <a:cxnLst/>
              <a:rect l="l" t="t" r="r" b="b"/>
              <a:pathLst>
                <a:path w="1485650" h="3106873">
                  <a:moveTo>
                    <a:pt x="0" y="0"/>
                  </a:moveTo>
                  <a:lnTo>
                    <a:pt x="1485650" y="0"/>
                  </a:lnTo>
                  <a:lnTo>
                    <a:pt x="1485650" y="3106873"/>
                  </a:lnTo>
                  <a:lnTo>
                    <a:pt x="0" y="31068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11754936" y="514667"/>
              <a:ext cx="1239546" cy="2592206"/>
            </a:xfrm>
            <a:custGeom>
              <a:avLst/>
              <a:gdLst/>
              <a:ahLst/>
              <a:cxnLst/>
              <a:rect l="l" t="t" r="r" b="b"/>
              <a:pathLst>
                <a:path w="1239546" h="2592206">
                  <a:moveTo>
                    <a:pt x="0" y="0"/>
                  </a:moveTo>
                  <a:lnTo>
                    <a:pt x="1239546" y="0"/>
                  </a:lnTo>
                  <a:lnTo>
                    <a:pt x="1239546" y="2592206"/>
                  </a:lnTo>
                  <a:lnTo>
                    <a:pt x="0" y="25922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15509179" y="0"/>
              <a:ext cx="1485650" cy="3106873"/>
            </a:xfrm>
            <a:custGeom>
              <a:avLst/>
              <a:gdLst/>
              <a:ahLst/>
              <a:cxnLst/>
              <a:rect l="l" t="t" r="r" b="b"/>
              <a:pathLst>
                <a:path w="1485650" h="3106873">
                  <a:moveTo>
                    <a:pt x="0" y="0"/>
                  </a:moveTo>
                  <a:lnTo>
                    <a:pt x="1485650" y="0"/>
                  </a:lnTo>
                  <a:lnTo>
                    <a:pt x="1485650" y="3106873"/>
                  </a:lnTo>
                  <a:lnTo>
                    <a:pt x="0" y="31068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19509526" y="514667"/>
              <a:ext cx="1239546" cy="2592206"/>
            </a:xfrm>
            <a:custGeom>
              <a:avLst/>
              <a:gdLst/>
              <a:ahLst/>
              <a:cxnLst/>
              <a:rect l="l" t="t" r="r" b="b"/>
              <a:pathLst>
                <a:path w="1239546" h="2592206">
                  <a:moveTo>
                    <a:pt x="0" y="0"/>
                  </a:moveTo>
                  <a:lnTo>
                    <a:pt x="1239545" y="0"/>
                  </a:lnTo>
                  <a:lnTo>
                    <a:pt x="1239545" y="2592206"/>
                  </a:lnTo>
                  <a:lnTo>
                    <a:pt x="0" y="25922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ja-JP" altLang="en-US"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2717796" y="8177162"/>
            <a:ext cx="13194848" cy="2109838"/>
            <a:chOff x="0" y="0"/>
            <a:chExt cx="17593131" cy="2813118"/>
          </a:xfrm>
        </p:grpSpPr>
        <p:sp>
          <p:nvSpPr>
            <p:cNvPr id="14" name="Freeform 14"/>
            <p:cNvSpPr/>
            <p:nvPr/>
          </p:nvSpPr>
          <p:spPr>
            <a:xfrm>
              <a:off x="12192568" y="185799"/>
              <a:ext cx="1242005" cy="2627319"/>
            </a:xfrm>
            <a:custGeom>
              <a:avLst/>
              <a:gdLst/>
              <a:ahLst/>
              <a:cxnLst/>
              <a:rect l="l" t="t" r="r" b="b"/>
              <a:pathLst>
                <a:path w="1242005" h="2627319">
                  <a:moveTo>
                    <a:pt x="0" y="0"/>
                  </a:moveTo>
                  <a:lnTo>
                    <a:pt x="1242006" y="0"/>
                  </a:lnTo>
                  <a:lnTo>
                    <a:pt x="1242006" y="2627319"/>
                  </a:lnTo>
                  <a:lnTo>
                    <a:pt x="0" y="2627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5" name="Freeform 15"/>
            <p:cNvSpPr/>
            <p:nvPr/>
          </p:nvSpPr>
          <p:spPr>
            <a:xfrm flipH="1">
              <a:off x="0" y="300323"/>
              <a:ext cx="1233554" cy="2512795"/>
            </a:xfrm>
            <a:custGeom>
              <a:avLst/>
              <a:gdLst/>
              <a:ahLst/>
              <a:cxnLst/>
              <a:rect l="l" t="t" r="r" b="b"/>
              <a:pathLst>
                <a:path w="1233554" h="2512795">
                  <a:moveTo>
                    <a:pt x="1233554" y="0"/>
                  </a:moveTo>
                  <a:lnTo>
                    <a:pt x="0" y="0"/>
                  </a:lnTo>
                  <a:lnTo>
                    <a:pt x="0" y="2512795"/>
                  </a:lnTo>
                  <a:lnTo>
                    <a:pt x="1233554" y="2512795"/>
                  </a:lnTo>
                  <a:lnTo>
                    <a:pt x="1233554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16702607" y="185799"/>
              <a:ext cx="890524" cy="2627319"/>
            </a:xfrm>
            <a:custGeom>
              <a:avLst/>
              <a:gdLst/>
              <a:ahLst/>
              <a:cxnLst/>
              <a:rect l="l" t="t" r="r" b="b"/>
              <a:pathLst>
                <a:path w="890524" h="2627319">
                  <a:moveTo>
                    <a:pt x="0" y="0"/>
                  </a:moveTo>
                  <a:lnTo>
                    <a:pt x="890524" y="0"/>
                  </a:lnTo>
                  <a:lnTo>
                    <a:pt x="890524" y="2627319"/>
                  </a:lnTo>
                  <a:lnTo>
                    <a:pt x="0" y="2627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4096383" y="0"/>
              <a:ext cx="1589412" cy="2813118"/>
            </a:xfrm>
            <a:custGeom>
              <a:avLst/>
              <a:gdLst/>
              <a:ahLst/>
              <a:cxnLst/>
              <a:rect l="l" t="t" r="r" b="b"/>
              <a:pathLst>
                <a:path w="1589412" h="2813118">
                  <a:moveTo>
                    <a:pt x="0" y="0"/>
                  </a:moveTo>
                  <a:lnTo>
                    <a:pt x="1589412" y="0"/>
                  </a:lnTo>
                  <a:lnTo>
                    <a:pt x="1589412" y="2813118"/>
                  </a:lnTo>
                  <a:lnTo>
                    <a:pt x="0" y="28131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ja-JP" altLang="en-US"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1496644" y="549662"/>
            <a:ext cx="15951383" cy="73404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400"/>
              </a:lnSpc>
            </a:pPr>
            <a:r>
              <a:rPr lang="en-US" altLang="ja-JP" sz="8000" b="1" spc="1680" dirty="0">
                <a:solidFill>
                  <a:srgbClr val="247233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Noto Sans JP Heavy"/>
                <a:sym typeface="Noto Sans JP Heavy"/>
              </a:rPr>
              <a:t>Analysis of Main Transportation Modes Based on </a:t>
            </a:r>
            <a:r>
              <a:rPr lang="en-US" altLang="ja-JP" sz="8000" b="1" spc="1680" dirty="0" err="1">
                <a:solidFill>
                  <a:srgbClr val="247233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Noto Sans JP Heavy"/>
                <a:sym typeface="Noto Sans JP Heavy"/>
              </a:rPr>
              <a:t>Toyosu</a:t>
            </a:r>
            <a:r>
              <a:rPr lang="en-US" altLang="ja-JP" sz="8000" b="1" spc="1680" dirty="0">
                <a:solidFill>
                  <a:srgbClr val="247233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Noto Sans JP Heavy"/>
                <a:sym typeface="Noto Sans JP Heavy"/>
              </a:rPr>
              <a:t> PP</a:t>
            </a:r>
            <a:endParaRPr lang="en-US" sz="5600" b="1" spc="1680" dirty="0">
              <a:solidFill>
                <a:srgbClr val="247233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Noto Sans JP Heavy"/>
              <a:sym typeface="Noto Sans JP Heavy"/>
            </a:endParaRPr>
          </a:p>
          <a:p>
            <a:pPr algn="ctr">
              <a:lnSpc>
                <a:spcPts val="8400"/>
              </a:lnSpc>
            </a:pPr>
            <a:r>
              <a:rPr lang="en-US" sz="5600" spc="1680" dirty="0">
                <a:solidFill>
                  <a:srgbClr val="247233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Noto Sans JP Heavy"/>
                <a:sym typeface="Noto Sans JP Heavy"/>
              </a:rPr>
              <a:t>14_Saitama Univ.</a:t>
            </a:r>
          </a:p>
          <a:p>
            <a:pPr algn="ctr">
              <a:lnSpc>
                <a:spcPts val="8400"/>
              </a:lnSpc>
            </a:pPr>
            <a:endParaRPr lang="en-US" sz="5600" spc="1680" dirty="0">
              <a:solidFill>
                <a:srgbClr val="247233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Noto Sans JP Heavy"/>
              <a:sym typeface="Noto Sans JP Heavy"/>
            </a:endParaRPr>
          </a:p>
          <a:p>
            <a:pPr>
              <a:lnSpc>
                <a:spcPts val="8400"/>
              </a:lnSpc>
            </a:pPr>
            <a:r>
              <a:rPr lang="en-US" sz="3200" spc="1680" dirty="0">
                <a:solidFill>
                  <a:srgbClr val="247233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Noto Sans JP Heavy"/>
                <a:sym typeface="Noto Sans JP Heavy"/>
              </a:rPr>
              <a:t>Takanori </a:t>
            </a:r>
            <a:r>
              <a:rPr lang="en-US" sz="3200" spc="1680" dirty="0" err="1">
                <a:solidFill>
                  <a:srgbClr val="247233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Noto Sans JP Heavy"/>
                <a:sym typeface="Noto Sans JP Heavy"/>
              </a:rPr>
              <a:t>Nakano,Osuke</a:t>
            </a:r>
            <a:r>
              <a:rPr lang="en-US" sz="3200" spc="1680" dirty="0">
                <a:solidFill>
                  <a:srgbClr val="247233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Noto Sans JP Heavy"/>
                <a:sym typeface="Noto Sans JP Heavy"/>
              </a:rPr>
              <a:t> Kobayashi</a:t>
            </a:r>
          </a:p>
          <a:p>
            <a:pPr>
              <a:lnSpc>
                <a:spcPts val="8400"/>
              </a:lnSpc>
            </a:pPr>
            <a:r>
              <a:rPr lang="en-US" sz="3200" spc="1680" dirty="0">
                <a:solidFill>
                  <a:srgbClr val="247233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Noto Sans JP Heavy"/>
                <a:sym typeface="Noto Sans JP Heavy"/>
              </a:rPr>
              <a:t>Haruto Suzuki, Hinata Otomo</a:t>
            </a:r>
          </a:p>
        </p:txBody>
      </p:sp>
      <p:pic>
        <p:nvPicPr>
          <p:cNvPr id="21" name="オーディオ 20">
            <a:hlinkClick r:id="" action="ppaction://media"/>
            <a:extLst>
              <a:ext uri="{FF2B5EF4-FFF2-40B4-BE49-F238E27FC236}">
                <a16:creationId xmlns:a16="http://schemas.microsoft.com/office/drawing/2014/main" id="{065B13EB-42F3-AADF-C5EB-3744BA0D18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rcRect l="-329688" t="-329688" r="-329688" b="-329688"/>
          <a:stretch>
            <a:fillRect/>
          </a:stretch>
        </p:blipFill>
        <p:spPr>
          <a:xfrm>
            <a:off x="15078456" y="7077456"/>
            <a:ext cx="3086100" cy="3086100"/>
          </a:xfrm>
          <a:prstGeom prst="ellipse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446"/>
    </mc:Choice>
    <mc:Fallback>
      <p:transition spd="slow" advTm="134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A5BD38-C744-2F98-4E7A-4CB9AE4D28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464EE9C6-EDB9-3AE2-803B-6F395F83FEF0}"/>
              </a:ext>
            </a:extLst>
          </p:cNvPr>
          <p:cNvGrpSpPr/>
          <p:nvPr/>
        </p:nvGrpSpPr>
        <p:grpSpPr>
          <a:xfrm>
            <a:off x="0" y="0"/>
            <a:ext cx="18288000" cy="10287000"/>
            <a:chOff x="0" y="0"/>
            <a:chExt cx="4816593" cy="270933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265B499C-94FC-66F8-6C05-D0F70EA90B47}"/>
                </a:ext>
              </a:extLst>
            </p:cNvPr>
            <p:cNvSpPr/>
            <p:nvPr/>
          </p:nvSpPr>
          <p:spPr>
            <a:xfrm>
              <a:off x="0" y="0"/>
              <a:ext cx="4816592" cy="2709333"/>
            </a:xfrm>
            <a:custGeom>
              <a:avLst/>
              <a:gdLst/>
              <a:ahLst/>
              <a:cxnLst/>
              <a:rect l="l" t="t" r="r" b="b"/>
              <a:pathLst>
                <a:path w="4816592" h="2709333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0" cap="sq">
              <a:solidFill>
                <a:srgbClr val="247233"/>
              </a:solidFill>
              <a:prstDash val="solid"/>
              <a:miter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49A013E4-3B57-B3D1-3403-AE3E4B15E463}"/>
                </a:ext>
              </a:extLst>
            </p:cNvPr>
            <p:cNvSpPr txBox="1"/>
            <p:nvPr/>
          </p:nvSpPr>
          <p:spPr>
            <a:xfrm>
              <a:off x="0" y="-28575"/>
              <a:ext cx="4816593" cy="27379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AutoShape 5">
            <a:extLst>
              <a:ext uri="{FF2B5EF4-FFF2-40B4-BE49-F238E27FC236}">
                <a16:creationId xmlns:a16="http://schemas.microsoft.com/office/drawing/2014/main" id="{DE44048C-9D13-73FE-C4EC-09ED0B42B35D}"/>
              </a:ext>
            </a:extLst>
          </p:cNvPr>
          <p:cNvSpPr/>
          <p:nvPr/>
        </p:nvSpPr>
        <p:spPr>
          <a:xfrm>
            <a:off x="0" y="1680555"/>
            <a:ext cx="18288000" cy="0"/>
          </a:xfrm>
          <a:prstGeom prst="line">
            <a:avLst/>
          </a:prstGeom>
          <a:ln w="38100" cap="flat">
            <a:solidFill>
              <a:srgbClr val="247233"/>
            </a:solidFill>
            <a:prstDash val="sysDot"/>
            <a:headEnd type="none" w="sm" len="sm"/>
            <a:tailEnd type="none" w="sm" len="sm"/>
          </a:ln>
        </p:spPr>
        <p:txBody>
          <a:bodyPr/>
          <a:lstStyle/>
          <a:p>
            <a:endParaRPr lang="ja-JP" altLang="en-US"/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98BD77B1-EE7B-AC1F-B77A-A80FC1FD87B1}"/>
              </a:ext>
            </a:extLst>
          </p:cNvPr>
          <p:cNvGrpSpPr/>
          <p:nvPr/>
        </p:nvGrpSpPr>
        <p:grpSpPr>
          <a:xfrm>
            <a:off x="670554" y="0"/>
            <a:ext cx="1606891" cy="2232277"/>
            <a:chOff x="0" y="0"/>
            <a:chExt cx="736600" cy="1023277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01EC473B-695A-AED0-10FF-7422A78D7A97}"/>
                </a:ext>
              </a:extLst>
            </p:cNvPr>
            <p:cNvSpPr/>
            <p:nvPr/>
          </p:nvSpPr>
          <p:spPr>
            <a:xfrm>
              <a:off x="0" y="0"/>
              <a:ext cx="736600" cy="1023277"/>
            </a:xfrm>
            <a:custGeom>
              <a:avLst/>
              <a:gdLst/>
              <a:ahLst/>
              <a:cxnLst/>
              <a:rect l="l" t="t" r="r" b="b"/>
              <a:pathLst>
                <a:path w="736600" h="1023277">
                  <a:moveTo>
                    <a:pt x="736600" y="0"/>
                  </a:moveTo>
                  <a:lnTo>
                    <a:pt x="736600" y="1023277"/>
                  </a:lnTo>
                  <a:lnTo>
                    <a:pt x="368300" y="896277"/>
                  </a:lnTo>
                  <a:lnTo>
                    <a:pt x="0" y="1023277"/>
                  </a:lnTo>
                  <a:lnTo>
                    <a:pt x="0" y="0"/>
                  </a:lnTo>
                  <a:lnTo>
                    <a:pt x="736600" y="0"/>
                  </a:lnTo>
                  <a:close/>
                </a:path>
              </a:pathLst>
            </a:custGeom>
            <a:solidFill>
              <a:srgbClr val="247233"/>
            </a:solid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E54A6242-0B3E-9C6D-B881-433610DA210C}"/>
                </a:ext>
              </a:extLst>
            </p:cNvPr>
            <p:cNvSpPr txBox="1"/>
            <p:nvPr/>
          </p:nvSpPr>
          <p:spPr>
            <a:xfrm>
              <a:off x="0" y="-28575"/>
              <a:ext cx="736600" cy="9248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TextBox 11">
            <a:extLst>
              <a:ext uri="{FF2B5EF4-FFF2-40B4-BE49-F238E27FC236}">
                <a16:creationId xmlns:a16="http://schemas.microsoft.com/office/drawing/2014/main" id="{FC04AD95-1203-B028-8F71-0EF98F157BF7}"/>
              </a:ext>
            </a:extLst>
          </p:cNvPr>
          <p:cNvSpPr txBox="1"/>
          <p:nvPr/>
        </p:nvSpPr>
        <p:spPr>
          <a:xfrm>
            <a:off x="812275" y="661201"/>
            <a:ext cx="1323449" cy="9656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840"/>
              </a:lnSpc>
              <a:spcBef>
                <a:spcPct val="0"/>
              </a:spcBef>
            </a:pPr>
            <a:r>
              <a:rPr lang="en-US" sz="5600" b="1" u="none" spc="56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0</a:t>
            </a:r>
            <a:r>
              <a:rPr lang="en-US" sz="5600" b="1" spc="56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3</a:t>
            </a:r>
            <a:endParaRPr lang="en-US" sz="5600" b="1" u="none" spc="560">
              <a:solidFill>
                <a:srgbClr val="FFFFFF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32F38C9A-209C-4130-BAD7-208D774D690F}"/>
              </a:ext>
            </a:extLst>
          </p:cNvPr>
          <p:cNvSpPr txBox="1"/>
          <p:nvPr/>
        </p:nvSpPr>
        <p:spPr>
          <a:xfrm>
            <a:off x="2973269" y="689776"/>
            <a:ext cx="13856323" cy="641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040"/>
              </a:lnSpc>
              <a:spcBef>
                <a:spcPct val="0"/>
              </a:spcBef>
            </a:pPr>
            <a:r>
              <a:rPr lang="en-US" sz="6000" u="none" spc="1080">
                <a:solidFill>
                  <a:srgbClr val="247233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Noto Sans JP"/>
                <a:sym typeface="Noto Sans JP"/>
              </a:rPr>
              <a:t>Basic</a:t>
            </a:r>
            <a:r>
              <a:rPr lang="ja-JP" altLang="en-US" sz="6000" u="none" spc="1080">
                <a:solidFill>
                  <a:srgbClr val="247233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Noto Sans JP"/>
                <a:sym typeface="Noto Sans JP"/>
              </a:rPr>
              <a:t> </a:t>
            </a:r>
            <a:r>
              <a:rPr lang="en-US" altLang="ja-JP" sz="6000" u="none" spc="1080">
                <a:solidFill>
                  <a:srgbClr val="247233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Noto Sans JP"/>
                <a:sym typeface="Noto Sans JP"/>
              </a:rPr>
              <a:t>Analysis</a:t>
            </a:r>
            <a:endParaRPr lang="en-US" sz="6000" u="none" spc="1080">
              <a:solidFill>
                <a:srgbClr val="247233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Noto Sans JP"/>
              <a:sym typeface="Noto Sans JP"/>
            </a:endParaRPr>
          </a:p>
        </p:txBody>
      </p:sp>
      <p:sp>
        <p:nvSpPr>
          <p:cNvPr id="13" name="TextBox 14">
            <a:extLst>
              <a:ext uri="{FF2B5EF4-FFF2-40B4-BE49-F238E27FC236}">
                <a16:creationId xmlns:a16="http://schemas.microsoft.com/office/drawing/2014/main" id="{3251F338-5BFE-0714-4296-A1719A95FC99}"/>
              </a:ext>
            </a:extLst>
          </p:cNvPr>
          <p:cNvSpPr txBox="1"/>
          <p:nvPr/>
        </p:nvSpPr>
        <p:spPr>
          <a:xfrm>
            <a:off x="670554" y="2373949"/>
            <a:ext cx="16946892" cy="61555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85800" indent="-685800">
              <a:lnSpc>
                <a:spcPts val="4759"/>
              </a:lnSpc>
              <a:buFont typeface="Wingdings" panose="05000000000000000000" pitchFamily="2" charset="2"/>
              <a:buChar char="l"/>
            </a:pPr>
            <a:r>
              <a:rPr lang="en-US" altLang="ja-JP" sz="5400" spc="139">
                <a:solidFill>
                  <a:srgbClr val="247233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Noto Sans JP"/>
                <a:sym typeface="Noto Sans JP"/>
              </a:rPr>
              <a:t>OD</a:t>
            </a:r>
            <a:r>
              <a:rPr lang="ja-JP" altLang="en-US" sz="5400" spc="139">
                <a:solidFill>
                  <a:srgbClr val="247233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Noto Sans JP"/>
                <a:sym typeface="Noto Sans JP"/>
              </a:rPr>
              <a:t> </a:t>
            </a:r>
            <a:r>
              <a:rPr lang="en-US" altLang="ja-JP" sz="5400" spc="139">
                <a:solidFill>
                  <a:srgbClr val="247233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Noto Sans JP"/>
                <a:sym typeface="Noto Sans JP"/>
              </a:rPr>
              <a:t>Direct</a:t>
            </a:r>
            <a:r>
              <a:rPr lang="ja-JP" altLang="en-US" sz="5400" spc="139">
                <a:solidFill>
                  <a:srgbClr val="247233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Noto Sans JP"/>
                <a:sym typeface="Noto Sans JP"/>
              </a:rPr>
              <a:t> </a:t>
            </a:r>
            <a:r>
              <a:rPr lang="en-US" altLang="ja-JP" sz="5400" spc="139">
                <a:solidFill>
                  <a:srgbClr val="247233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Noto Sans JP"/>
                <a:sym typeface="Noto Sans JP"/>
              </a:rPr>
              <a:t>Distance</a:t>
            </a:r>
            <a:r>
              <a:rPr lang="ja-JP" altLang="en-US" sz="5400" spc="139">
                <a:solidFill>
                  <a:srgbClr val="247233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Noto Sans JP"/>
                <a:sym typeface="Noto Sans JP"/>
              </a:rPr>
              <a:t>ー</a:t>
            </a:r>
            <a:r>
              <a:rPr lang="en-US" altLang="ja-JP" sz="5400" spc="139">
                <a:solidFill>
                  <a:srgbClr val="247233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Noto Sans JP"/>
                <a:sym typeface="Noto Sans JP"/>
              </a:rPr>
              <a:t>Means of transportation</a:t>
            </a:r>
          </a:p>
          <a:p>
            <a:pPr marL="685800" indent="-685800" algn="l">
              <a:lnSpc>
                <a:spcPts val="4759"/>
              </a:lnSpc>
              <a:buFont typeface="Wingdings" panose="05000000000000000000" pitchFamily="2" charset="2"/>
              <a:buChar char="l"/>
            </a:pPr>
            <a:endParaRPr lang="en-US" altLang="ja-JP" sz="4800" spc="139">
              <a:solidFill>
                <a:srgbClr val="247233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Noto Sans JP"/>
              <a:sym typeface="Noto Sans JP"/>
            </a:endParaRPr>
          </a:p>
          <a:p>
            <a:pPr marL="685800" indent="-685800">
              <a:lnSpc>
                <a:spcPts val="4759"/>
              </a:lnSpc>
              <a:buFont typeface="Wingdings" panose="05000000000000000000" pitchFamily="2" charset="2"/>
              <a:buChar char="ü"/>
            </a:pPr>
            <a:r>
              <a:rPr lang="en-US" altLang="ja-JP" sz="4800" spc="139">
                <a:solidFill>
                  <a:srgbClr val="247233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Noto Sans JP"/>
                <a:sym typeface="Noto Sans JP"/>
              </a:rPr>
              <a:t>Short distances</a:t>
            </a:r>
            <a:r>
              <a:rPr lang="ja-JP" altLang="en-US" sz="4800" spc="139">
                <a:solidFill>
                  <a:srgbClr val="247233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Noto Sans JP"/>
                <a:sym typeface="Noto Sans JP"/>
              </a:rPr>
              <a:t>：</a:t>
            </a:r>
            <a:br>
              <a:rPr lang="en-US" altLang="ja-JP" sz="4800" spc="139">
                <a:solidFill>
                  <a:srgbClr val="247233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Noto Sans JP"/>
                <a:sym typeface="Noto Sans JP"/>
              </a:rPr>
            </a:br>
            <a:r>
              <a:rPr lang="ja-JP" altLang="en-US" sz="4800" spc="139">
                <a:solidFill>
                  <a:srgbClr val="247233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Noto Sans JP"/>
                <a:sym typeface="Noto Sans JP"/>
              </a:rPr>
              <a:t>→</a:t>
            </a:r>
            <a:r>
              <a:rPr lang="en-US" altLang="ja-JP" sz="4800" spc="139">
                <a:solidFill>
                  <a:srgbClr val="247233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Noto Sans JP"/>
                <a:sym typeface="Noto Sans JP"/>
              </a:rPr>
              <a:t>walking and privately owned bicycles dominate</a:t>
            </a:r>
            <a:br>
              <a:rPr lang="en-US" altLang="ja-JP" sz="4800" spc="139">
                <a:solidFill>
                  <a:srgbClr val="247233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Noto Sans JP"/>
                <a:sym typeface="Noto Sans JP"/>
              </a:rPr>
            </a:br>
            <a:endParaRPr lang="en-US" altLang="ja-JP" sz="4800" spc="139">
              <a:solidFill>
                <a:srgbClr val="247233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Noto Sans JP"/>
              <a:sym typeface="Noto Sans JP"/>
            </a:endParaRPr>
          </a:p>
          <a:p>
            <a:pPr marL="685800" indent="-685800">
              <a:lnSpc>
                <a:spcPts val="4759"/>
              </a:lnSpc>
              <a:buFont typeface="Wingdings" panose="05000000000000000000" pitchFamily="2" charset="2"/>
              <a:buChar char="ü"/>
            </a:pPr>
            <a:r>
              <a:rPr lang="en-US" altLang="ja-JP" sz="4800" spc="139">
                <a:solidFill>
                  <a:srgbClr val="247233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Noto Sans JP"/>
                <a:sym typeface="Noto Sans JP"/>
              </a:rPr>
              <a:t>As distances gradually increase</a:t>
            </a:r>
            <a:r>
              <a:rPr lang="ja-JP" altLang="en-US" sz="4800" spc="139">
                <a:solidFill>
                  <a:srgbClr val="247233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Noto Sans JP"/>
                <a:sym typeface="Noto Sans JP"/>
              </a:rPr>
              <a:t>：</a:t>
            </a:r>
            <a:br>
              <a:rPr lang="en-US" altLang="ja-JP" sz="4800" spc="139">
                <a:solidFill>
                  <a:srgbClr val="247233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Noto Sans JP"/>
                <a:sym typeface="Noto Sans JP"/>
              </a:rPr>
            </a:br>
            <a:r>
              <a:rPr lang="ja-JP" altLang="en-US" sz="4800" spc="139">
                <a:solidFill>
                  <a:srgbClr val="247233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Noto Sans JP"/>
                <a:sym typeface="Noto Sans JP"/>
              </a:rPr>
              <a:t>→</a:t>
            </a:r>
            <a:r>
              <a:rPr lang="en-US" altLang="ja-JP" sz="4800" spc="139">
                <a:solidFill>
                  <a:srgbClr val="247233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Noto Sans JP"/>
                <a:sym typeface="Noto Sans JP"/>
              </a:rPr>
              <a:t>passenger cars, railways, and subways grows</a:t>
            </a:r>
          </a:p>
          <a:p>
            <a:pPr>
              <a:lnSpc>
                <a:spcPts val="4759"/>
              </a:lnSpc>
            </a:pPr>
            <a:endParaRPr lang="en-US" altLang="ja-JP" sz="4800" spc="139">
              <a:solidFill>
                <a:srgbClr val="247233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Noto Sans JP"/>
              <a:sym typeface="Noto Sans JP"/>
            </a:endParaRPr>
          </a:p>
          <a:p>
            <a:pPr marL="685800" indent="-685800">
              <a:lnSpc>
                <a:spcPts val="4759"/>
              </a:lnSpc>
              <a:buFont typeface="Wingdings" panose="05000000000000000000" pitchFamily="2" charset="2"/>
              <a:buChar char="ü"/>
            </a:pPr>
            <a:r>
              <a:rPr lang="en-US" altLang="ja-JP" sz="4800" spc="139">
                <a:solidFill>
                  <a:srgbClr val="247233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Noto Sans JP"/>
                <a:sym typeface="Noto Sans JP"/>
              </a:rPr>
              <a:t>long distances</a:t>
            </a:r>
            <a:r>
              <a:rPr lang="ja-JP" altLang="en-US" sz="4800" spc="139">
                <a:solidFill>
                  <a:srgbClr val="247233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Noto Sans JP"/>
                <a:sym typeface="Noto Sans JP"/>
              </a:rPr>
              <a:t>：</a:t>
            </a:r>
            <a:br>
              <a:rPr lang="en-US" altLang="ja-JP" sz="4800" spc="139">
                <a:solidFill>
                  <a:srgbClr val="247233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Noto Sans JP"/>
                <a:sym typeface="Noto Sans JP"/>
              </a:rPr>
            </a:br>
            <a:r>
              <a:rPr lang="en-US" altLang="ja-JP" sz="4800" spc="139">
                <a:solidFill>
                  <a:srgbClr val="247233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Noto Sans JP"/>
                <a:sym typeface="Noto Sans JP"/>
              </a:rPr>
              <a:t>railways and subways dominate</a:t>
            </a:r>
          </a:p>
        </p:txBody>
      </p:sp>
      <p:pic>
        <p:nvPicPr>
          <p:cNvPr id="18" name="オーディオ 17">
            <a:hlinkClick r:id="" action="ppaction://media"/>
            <a:extLst>
              <a:ext uri="{FF2B5EF4-FFF2-40B4-BE49-F238E27FC236}">
                <a16:creationId xmlns:a16="http://schemas.microsoft.com/office/drawing/2014/main" id="{2F79DAF9-E97D-6CF2-C3C9-1C5EDEB694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329688" t="-329688" r="-329688" b="-329688"/>
          <a:stretch>
            <a:fillRect/>
          </a:stretch>
        </p:blipFill>
        <p:spPr>
          <a:xfrm>
            <a:off x="15078456" y="7077456"/>
            <a:ext cx="3086100" cy="30861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2088829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9844"/>
    </mc:Choice>
    <mc:Fallback>
      <p:transition spd="slow" advTm="198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0E5256-8D6D-C74B-2D80-86EAA229C5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1F4F6D47-2966-D5DC-660F-9EBA430630E9}"/>
              </a:ext>
            </a:extLst>
          </p:cNvPr>
          <p:cNvGrpSpPr/>
          <p:nvPr/>
        </p:nvGrpSpPr>
        <p:grpSpPr>
          <a:xfrm>
            <a:off x="0" y="0"/>
            <a:ext cx="18288000" cy="10287000"/>
            <a:chOff x="0" y="0"/>
            <a:chExt cx="4816593" cy="270933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D79AA9ED-2F2D-4D7F-FB80-BCB436926590}"/>
                </a:ext>
              </a:extLst>
            </p:cNvPr>
            <p:cNvSpPr/>
            <p:nvPr/>
          </p:nvSpPr>
          <p:spPr>
            <a:xfrm>
              <a:off x="0" y="0"/>
              <a:ext cx="4816592" cy="2709333"/>
            </a:xfrm>
            <a:custGeom>
              <a:avLst/>
              <a:gdLst/>
              <a:ahLst/>
              <a:cxnLst/>
              <a:rect l="l" t="t" r="r" b="b"/>
              <a:pathLst>
                <a:path w="4816592" h="2709333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0" cap="sq">
              <a:solidFill>
                <a:srgbClr val="247233"/>
              </a:solidFill>
              <a:prstDash val="solid"/>
              <a:miter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86904454-1700-0F3B-1C22-69D7E9E1AFED}"/>
                </a:ext>
              </a:extLst>
            </p:cNvPr>
            <p:cNvSpPr txBox="1"/>
            <p:nvPr/>
          </p:nvSpPr>
          <p:spPr>
            <a:xfrm>
              <a:off x="0" y="-28575"/>
              <a:ext cx="4816593" cy="27379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AutoShape 5">
            <a:extLst>
              <a:ext uri="{FF2B5EF4-FFF2-40B4-BE49-F238E27FC236}">
                <a16:creationId xmlns:a16="http://schemas.microsoft.com/office/drawing/2014/main" id="{042B794A-FAE6-D326-8A73-2C5F3A1D27EA}"/>
              </a:ext>
            </a:extLst>
          </p:cNvPr>
          <p:cNvSpPr/>
          <p:nvPr/>
        </p:nvSpPr>
        <p:spPr>
          <a:xfrm>
            <a:off x="0" y="1680555"/>
            <a:ext cx="18288000" cy="0"/>
          </a:xfrm>
          <a:prstGeom prst="line">
            <a:avLst/>
          </a:prstGeom>
          <a:ln w="38100" cap="flat">
            <a:solidFill>
              <a:srgbClr val="247233"/>
            </a:solidFill>
            <a:prstDash val="sysDot"/>
            <a:headEnd type="none" w="sm" len="sm"/>
            <a:tailEnd type="none" w="sm" len="sm"/>
          </a:ln>
        </p:spPr>
        <p:txBody>
          <a:bodyPr/>
          <a:lstStyle/>
          <a:p>
            <a:endParaRPr lang="ja-JP" altLang="en-US"/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4605D94E-7FFF-1F7D-9089-9E9455645A6A}"/>
              </a:ext>
            </a:extLst>
          </p:cNvPr>
          <p:cNvGrpSpPr/>
          <p:nvPr/>
        </p:nvGrpSpPr>
        <p:grpSpPr>
          <a:xfrm>
            <a:off x="670554" y="0"/>
            <a:ext cx="1606891" cy="2232277"/>
            <a:chOff x="0" y="0"/>
            <a:chExt cx="736600" cy="1023277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5D316EB4-E6A9-9A6F-4F23-18E2BF4900EA}"/>
                </a:ext>
              </a:extLst>
            </p:cNvPr>
            <p:cNvSpPr/>
            <p:nvPr/>
          </p:nvSpPr>
          <p:spPr>
            <a:xfrm>
              <a:off x="0" y="0"/>
              <a:ext cx="736600" cy="1023277"/>
            </a:xfrm>
            <a:custGeom>
              <a:avLst/>
              <a:gdLst/>
              <a:ahLst/>
              <a:cxnLst/>
              <a:rect l="l" t="t" r="r" b="b"/>
              <a:pathLst>
                <a:path w="736600" h="1023277">
                  <a:moveTo>
                    <a:pt x="736600" y="0"/>
                  </a:moveTo>
                  <a:lnTo>
                    <a:pt x="736600" y="1023277"/>
                  </a:lnTo>
                  <a:lnTo>
                    <a:pt x="368300" y="896277"/>
                  </a:lnTo>
                  <a:lnTo>
                    <a:pt x="0" y="1023277"/>
                  </a:lnTo>
                  <a:lnTo>
                    <a:pt x="0" y="0"/>
                  </a:lnTo>
                  <a:lnTo>
                    <a:pt x="736600" y="0"/>
                  </a:lnTo>
                  <a:close/>
                </a:path>
              </a:pathLst>
            </a:custGeom>
            <a:solidFill>
              <a:srgbClr val="247233"/>
            </a:solid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EEB111C5-C9CE-3CF4-1A85-B0E79E49607B}"/>
                </a:ext>
              </a:extLst>
            </p:cNvPr>
            <p:cNvSpPr txBox="1"/>
            <p:nvPr/>
          </p:nvSpPr>
          <p:spPr>
            <a:xfrm>
              <a:off x="0" y="-28575"/>
              <a:ext cx="736600" cy="9248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TextBox 11">
            <a:extLst>
              <a:ext uri="{FF2B5EF4-FFF2-40B4-BE49-F238E27FC236}">
                <a16:creationId xmlns:a16="http://schemas.microsoft.com/office/drawing/2014/main" id="{9AE1D072-F5CB-E645-B335-C5AFB8E5FDCC}"/>
              </a:ext>
            </a:extLst>
          </p:cNvPr>
          <p:cNvSpPr txBox="1"/>
          <p:nvPr/>
        </p:nvSpPr>
        <p:spPr>
          <a:xfrm>
            <a:off x="812275" y="661201"/>
            <a:ext cx="1323449" cy="9656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840"/>
              </a:lnSpc>
              <a:spcBef>
                <a:spcPct val="0"/>
              </a:spcBef>
            </a:pPr>
            <a:r>
              <a:rPr lang="en-US" sz="5600" b="1" spc="56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04</a:t>
            </a:r>
            <a:endParaRPr lang="en-US" sz="5600" b="1" u="none" spc="560">
              <a:solidFill>
                <a:srgbClr val="FFFFFF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0922C2DF-A42F-E0BD-8155-BBE812CB509A}"/>
              </a:ext>
            </a:extLst>
          </p:cNvPr>
          <p:cNvSpPr txBox="1"/>
          <p:nvPr/>
        </p:nvSpPr>
        <p:spPr>
          <a:xfrm>
            <a:off x="2973269" y="689776"/>
            <a:ext cx="13856323" cy="641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040"/>
              </a:lnSpc>
              <a:spcBef>
                <a:spcPct val="0"/>
              </a:spcBef>
            </a:pPr>
            <a:r>
              <a:rPr lang="ja-JP" altLang="en-US" sz="6000" spc="1080">
                <a:solidFill>
                  <a:srgbClr val="247233"/>
                </a:solidFill>
                <a:latin typeface="HGS創英角ｺﾞｼｯｸUB"/>
                <a:ea typeface="HGS創英角ｺﾞｼｯｸUB"/>
                <a:cs typeface="Noto Sans JP"/>
              </a:rPr>
              <a:t>Model-based Analysis</a:t>
            </a:r>
            <a:endParaRPr lang="ja-JP" altLang="en-US" sz="6000" u="none" spc="1080">
              <a:solidFill>
                <a:srgbClr val="247233"/>
              </a:solidFill>
              <a:latin typeface="HGS創英角ｺﾞｼｯｸUB"/>
              <a:ea typeface="HGS創英角ｺﾞｼｯｸUB"/>
              <a:cs typeface="Noto Sans JP"/>
            </a:endParaRPr>
          </a:p>
        </p:txBody>
      </p:sp>
      <p:sp>
        <p:nvSpPr>
          <p:cNvPr id="13" name="TextBox 14">
            <a:extLst>
              <a:ext uri="{FF2B5EF4-FFF2-40B4-BE49-F238E27FC236}">
                <a16:creationId xmlns:a16="http://schemas.microsoft.com/office/drawing/2014/main" id="{FD2684D1-7313-464A-0E06-61AD4B166982}"/>
              </a:ext>
            </a:extLst>
          </p:cNvPr>
          <p:cNvSpPr txBox="1"/>
          <p:nvPr/>
        </p:nvSpPr>
        <p:spPr>
          <a:xfrm>
            <a:off x="670554" y="2373949"/>
            <a:ext cx="16946892" cy="67710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85800" indent="-685800" algn="l">
              <a:lnSpc>
                <a:spcPts val="4759"/>
              </a:lnSpc>
              <a:buFont typeface="Wingdings" panose="05000000000000000000" pitchFamily="2" charset="2"/>
              <a:buChar char="l"/>
            </a:pPr>
            <a:r>
              <a:rPr lang="en-US" altLang="ja-JP" sz="4800" spc="139" dirty="0">
                <a:solidFill>
                  <a:srgbClr val="247233"/>
                </a:solidFill>
                <a:latin typeface="HGS創英角ｺﾞｼｯｸUB"/>
                <a:ea typeface="HGS創英角ｺﾞｼｯｸUB"/>
                <a:cs typeface="Noto Sans JP"/>
              </a:rPr>
              <a:t>Result</a:t>
            </a:r>
          </a:p>
          <a:p>
            <a:pPr>
              <a:lnSpc>
                <a:spcPts val="4759"/>
              </a:lnSpc>
            </a:pPr>
            <a:endParaRPr lang="en-US" altLang="ja-JP" sz="4800" spc="139" dirty="0">
              <a:solidFill>
                <a:srgbClr val="247233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Noto Sans JP"/>
            </a:endParaRPr>
          </a:p>
          <a:p>
            <a:pPr>
              <a:lnSpc>
                <a:spcPts val="4759"/>
              </a:lnSpc>
            </a:pPr>
            <a:endParaRPr lang="en-US" altLang="ja-JP" sz="4800" spc="139" dirty="0">
              <a:solidFill>
                <a:srgbClr val="247233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Noto Sans JP"/>
            </a:endParaRPr>
          </a:p>
          <a:p>
            <a:pPr>
              <a:lnSpc>
                <a:spcPts val="4759"/>
              </a:lnSpc>
            </a:pPr>
            <a:endParaRPr lang="en-US" altLang="ja-JP" sz="4800" spc="139" dirty="0">
              <a:solidFill>
                <a:srgbClr val="247233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Noto Sans JP"/>
            </a:endParaRPr>
          </a:p>
          <a:p>
            <a:pPr>
              <a:lnSpc>
                <a:spcPts val="4759"/>
              </a:lnSpc>
            </a:pPr>
            <a:endParaRPr lang="en-US" altLang="ja-JP" sz="4800" spc="139" dirty="0">
              <a:solidFill>
                <a:srgbClr val="247233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Noto Sans JP"/>
            </a:endParaRPr>
          </a:p>
          <a:p>
            <a:pPr>
              <a:lnSpc>
                <a:spcPts val="4759"/>
              </a:lnSpc>
            </a:pPr>
            <a:endParaRPr lang="en-US" altLang="ja-JP" sz="4800" spc="139" dirty="0">
              <a:solidFill>
                <a:srgbClr val="247233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Noto Sans JP"/>
            </a:endParaRPr>
          </a:p>
          <a:p>
            <a:pPr>
              <a:lnSpc>
                <a:spcPts val="4759"/>
              </a:lnSpc>
            </a:pPr>
            <a:endParaRPr lang="en-US" altLang="ja-JP" sz="4800" spc="139" dirty="0">
              <a:solidFill>
                <a:srgbClr val="247233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Noto Sans JP"/>
            </a:endParaRPr>
          </a:p>
          <a:p>
            <a:pPr>
              <a:lnSpc>
                <a:spcPts val="4759"/>
              </a:lnSpc>
            </a:pPr>
            <a:endParaRPr lang="en-US" altLang="ja-JP" sz="4800" spc="139">
              <a:solidFill>
                <a:srgbClr val="247233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Noto Sans JP"/>
            </a:endParaRPr>
          </a:p>
          <a:p>
            <a:pPr>
              <a:lnSpc>
                <a:spcPts val="4759"/>
              </a:lnSpc>
            </a:pPr>
            <a:endParaRPr lang="en-US" altLang="ja-JP" sz="4800" spc="139">
              <a:solidFill>
                <a:srgbClr val="247233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Noto Sans JP"/>
            </a:endParaRPr>
          </a:p>
          <a:p>
            <a:pPr>
              <a:lnSpc>
                <a:spcPts val="4759"/>
              </a:lnSpc>
            </a:pPr>
            <a:endParaRPr lang="en-US" altLang="ja-JP" sz="4800" spc="139">
              <a:solidFill>
                <a:srgbClr val="247233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Noto Sans JP"/>
            </a:endParaRPr>
          </a:p>
          <a:p>
            <a:pPr marL="685800" indent="-685800">
              <a:lnSpc>
                <a:spcPts val="4759"/>
              </a:lnSpc>
              <a:buFont typeface="Wingdings" panose="05000000000000000000" pitchFamily="2" charset="2"/>
              <a:buChar char="ü"/>
            </a:pPr>
            <a:endParaRPr lang="en-US" altLang="ja-JP" sz="4800" spc="139">
              <a:solidFill>
                <a:srgbClr val="247233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Noto Sans JP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384649B-2EF6-8DAF-802A-7D58E7A759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97885" y="2991411"/>
            <a:ext cx="11550463" cy="5536826"/>
          </a:xfrm>
          <a:prstGeom prst="rect">
            <a:avLst/>
          </a:prstGeom>
        </p:spPr>
      </p:pic>
      <p:pic>
        <p:nvPicPr>
          <p:cNvPr id="16" name="オーディオ 15">
            <a:hlinkClick r:id="" action="ppaction://media"/>
            <a:extLst>
              <a:ext uri="{FF2B5EF4-FFF2-40B4-BE49-F238E27FC236}">
                <a16:creationId xmlns:a16="http://schemas.microsoft.com/office/drawing/2014/main" id="{839A7483-1CE8-FF4A-7E77-4C7A87C7ADB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329688" t="-329688" r="-329688" b="-329688"/>
          <a:stretch>
            <a:fillRect/>
          </a:stretch>
        </p:blipFill>
        <p:spPr>
          <a:xfrm>
            <a:off x="15078456" y="7077456"/>
            <a:ext cx="3086100" cy="30861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4945851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016"/>
    </mc:Choice>
    <mc:Fallback>
      <p:transition spd="slow" advTm="130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FB0F09-20F5-C35B-2624-F8481C4A96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F30CFF6E-DD97-4BA4-CEE0-4C163929031E}"/>
              </a:ext>
            </a:extLst>
          </p:cNvPr>
          <p:cNvGrpSpPr/>
          <p:nvPr/>
        </p:nvGrpSpPr>
        <p:grpSpPr>
          <a:xfrm>
            <a:off x="0" y="0"/>
            <a:ext cx="18288000" cy="10287000"/>
            <a:chOff x="0" y="0"/>
            <a:chExt cx="4816593" cy="270933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6A185493-C12A-4CD1-5A8C-8E7C2FFBF8DC}"/>
                </a:ext>
              </a:extLst>
            </p:cNvPr>
            <p:cNvSpPr/>
            <p:nvPr/>
          </p:nvSpPr>
          <p:spPr>
            <a:xfrm>
              <a:off x="0" y="0"/>
              <a:ext cx="4816592" cy="2709333"/>
            </a:xfrm>
            <a:custGeom>
              <a:avLst/>
              <a:gdLst/>
              <a:ahLst/>
              <a:cxnLst/>
              <a:rect l="l" t="t" r="r" b="b"/>
              <a:pathLst>
                <a:path w="4816592" h="2709333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0" cap="sq">
              <a:solidFill>
                <a:srgbClr val="247233"/>
              </a:solidFill>
              <a:prstDash val="solid"/>
              <a:miter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E28D757E-27EF-E1EF-D46D-BD584E3E405E}"/>
                </a:ext>
              </a:extLst>
            </p:cNvPr>
            <p:cNvSpPr txBox="1"/>
            <p:nvPr/>
          </p:nvSpPr>
          <p:spPr>
            <a:xfrm>
              <a:off x="0" y="-28575"/>
              <a:ext cx="4816593" cy="27379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AutoShape 5">
            <a:extLst>
              <a:ext uri="{FF2B5EF4-FFF2-40B4-BE49-F238E27FC236}">
                <a16:creationId xmlns:a16="http://schemas.microsoft.com/office/drawing/2014/main" id="{DDCD6E26-DC68-8013-6739-1B4F67CA6371}"/>
              </a:ext>
            </a:extLst>
          </p:cNvPr>
          <p:cNvSpPr/>
          <p:nvPr/>
        </p:nvSpPr>
        <p:spPr>
          <a:xfrm>
            <a:off x="0" y="1680555"/>
            <a:ext cx="18288000" cy="0"/>
          </a:xfrm>
          <a:prstGeom prst="line">
            <a:avLst/>
          </a:prstGeom>
          <a:ln w="38100" cap="flat">
            <a:solidFill>
              <a:srgbClr val="247233"/>
            </a:solidFill>
            <a:prstDash val="sysDot"/>
            <a:headEnd type="none" w="sm" len="sm"/>
            <a:tailEnd type="none" w="sm" len="sm"/>
          </a:ln>
        </p:spPr>
        <p:txBody>
          <a:bodyPr/>
          <a:lstStyle/>
          <a:p>
            <a:endParaRPr lang="ja-JP" altLang="en-US"/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40C70B7B-EDA3-BC5B-E26F-5D5D8B23C35D}"/>
              </a:ext>
            </a:extLst>
          </p:cNvPr>
          <p:cNvGrpSpPr/>
          <p:nvPr/>
        </p:nvGrpSpPr>
        <p:grpSpPr>
          <a:xfrm>
            <a:off x="670554" y="0"/>
            <a:ext cx="1606891" cy="2232277"/>
            <a:chOff x="0" y="0"/>
            <a:chExt cx="736600" cy="1023277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B75782C1-F6D6-A312-9B08-67585DBB1C7B}"/>
                </a:ext>
              </a:extLst>
            </p:cNvPr>
            <p:cNvSpPr/>
            <p:nvPr/>
          </p:nvSpPr>
          <p:spPr>
            <a:xfrm>
              <a:off x="0" y="0"/>
              <a:ext cx="736600" cy="1023277"/>
            </a:xfrm>
            <a:custGeom>
              <a:avLst/>
              <a:gdLst/>
              <a:ahLst/>
              <a:cxnLst/>
              <a:rect l="l" t="t" r="r" b="b"/>
              <a:pathLst>
                <a:path w="736600" h="1023277">
                  <a:moveTo>
                    <a:pt x="736600" y="0"/>
                  </a:moveTo>
                  <a:lnTo>
                    <a:pt x="736600" y="1023277"/>
                  </a:lnTo>
                  <a:lnTo>
                    <a:pt x="368300" y="896277"/>
                  </a:lnTo>
                  <a:lnTo>
                    <a:pt x="0" y="1023277"/>
                  </a:lnTo>
                  <a:lnTo>
                    <a:pt x="0" y="0"/>
                  </a:lnTo>
                  <a:lnTo>
                    <a:pt x="736600" y="0"/>
                  </a:lnTo>
                  <a:close/>
                </a:path>
              </a:pathLst>
            </a:custGeom>
            <a:solidFill>
              <a:srgbClr val="247233"/>
            </a:solid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DB57DEA0-1D76-2051-F613-0B50B6D6A04D}"/>
                </a:ext>
              </a:extLst>
            </p:cNvPr>
            <p:cNvSpPr txBox="1"/>
            <p:nvPr/>
          </p:nvSpPr>
          <p:spPr>
            <a:xfrm>
              <a:off x="0" y="-28575"/>
              <a:ext cx="736600" cy="9248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TextBox 11">
            <a:extLst>
              <a:ext uri="{FF2B5EF4-FFF2-40B4-BE49-F238E27FC236}">
                <a16:creationId xmlns:a16="http://schemas.microsoft.com/office/drawing/2014/main" id="{814D38A0-E096-11C6-A076-6B56354B049D}"/>
              </a:ext>
            </a:extLst>
          </p:cNvPr>
          <p:cNvSpPr txBox="1"/>
          <p:nvPr/>
        </p:nvSpPr>
        <p:spPr>
          <a:xfrm>
            <a:off x="812275" y="661201"/>
            <a:ext cx="1323449" cy="9656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840"/>
              </a:lnSpc>
              <a:spcBef>
                <a:spcPct val="0"/>
              </a:spcBef>
            </a:pPr>
            <a:r>
              <a:rPr lang="en-US" sz="5600" b="1" spc="56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04</a:t>
            </a:r>
            <a:endParaRPr lang="en-US" sz="5600" b="1" u="none" spc="560">
              <a:solidFill>
                <a:srgbClr val="FFFFFF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43AA26D4-4BB7-4DF1-113B-D63855CD3B3C}"/>
              </a:ext>
            </a:extLst>
          </p:cNvPr>
          <p:cNvSpPr txBox="1"/>
          <p:nvPr/>
        </p:nvSpPr>
        <p:spPr>
          <a:xfrm>
            <a:off x="2973269" y="689776"/>
            <a:ext cx="13856323" cy="641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040"/>
              </a:lnSpc>
              <a:spcBef>
                <a:spcPct val="0"/>
              </a:spcBef>
            </a:pPr>
            <a:r>
              <a:rPr lang="ja-JP" altLang="en-US" sz="6000" spc="1080">
                <a:solidFill>
                  <a:srgbClr val="247233"/>
                </a:solidFill>
                <a:latin typeface="HGS創英角ｺﾞｼｯｸUB"/>
                <a:ea typeface="HGS創英角ｺﾞｼｯｸUB"/>
                <a:cs typeface="Noto Sans JP"/>
              </a:rPr>
              <a:t>Model-based Analysis</a:t>
            </a:r>
            <a:endParaRPr lang="ja-JP" altLang="en-US" sz="6000" u="none" spc="1080">
              <a:solidFill>
                <a:srgbClr val="247233"/>
              </a:solidFill>
              <a:latin typeface="HGS創英角ｺﾞｼｯｸUB"/>
              <a:ea typeface="HGS創英角ｺﾞｼｯｸUB"/>
              <a:cs typeface="Noto Sans JP"/>
            </a:endParaRPr>
          </a:p>
        </p:txBody>
      </p:sp>
      <p:sp>
        <p:nvSpPr>
          <p:cNvPr id="13" name="TextBox 14">
            <a:extLst>
              <a:ext uri="{FF2B5EF4-FFF2-40B4-BE49-F238E27FC236}">
                <a16:creationId xmlns:a16="http://schemas.microsoft.com/office/drawing/2014/main" id="{1267F2F0-F0CD-0520-A0F9-542B109E426B}"/>
              </a:ext>
            </a:extLst>
          </p:cNvPr>
          <p:cNvSpPr txBox="1"/>
          <p:nvPr/>
        </p:nvSpPr>
        <p:spPr>
          <a:xfrm>
            <a:off x="670554" y="2373949"/>
            <a:ext cx="16946892" cy="67710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85800" indent="-685800" algn="l">
              <a:lnSpc>
                <a:spcPts val="4759"/>
              </a:lnSpc>
              <a:buFont typeface="Wingdings" panose="05000000000000000000" pitchFamily="2" charset="2"/>
              <a:buChar char="l"/>
            </a:pPr>
            <a:r>
              <a:rPr lang="en-US" altLang="ja-JP" sz="4800" spc="139" dirty="0">
                <a:solidFill>
                  <a:srgbClr val="247233"/>
                </a:solidFill>
                <a:latin typeface="HGS創英角ｺﾞｼｯｸUB"/>
                <a:ea typeface="HGS創英角ｺﾞｼｯｸUB"/>
                <a:cs typeface="Noto Sans JP"/>
              </a:rPr>
              <a:t>SUBWAY</a:t>
            </a:r>
          </a:p>
          <a:p>
            <a:pPr>
              <a:lnSpc>
                <a:spcPts val="4759"/>
              </a:lnSpc>
            </a:pPr>
            <a:endParaRPr lang="en-US" altLang="ja-JP" sz="4800" spc="139" dirty="0">
              <a:solidFill>
                <a:srgbClr val="247233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Noto Sans JP"/>
            </a:endParaRPr>
          </a:p>
          <a:p>
            <a:pPr>
              <a:lnSpc>
                <a:spcPts val="4759"/>
              </a:lnSpc>
            </a:pPr>
            <a:endParaRPr lang="en-US" altLang="ja-JP" sz="4800" spc="139" dirty="0">
              <a:solidFill>
                <a:srgbClr val="247233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Noto Sans JP"/>
            </a:endParaRPr>
          </a:p>
          <a:p>
            <a:pPr>
              <a:lnSpc>
                <a:spcPts val="4759"/>
              </a:lnSpc>
            </a:pPr>
            <a:endParaRPr lang="en-US" altLang="ja-JP" sz="4800" spc="139" dirty="0">
              <a:solidFill>
                <a:srgbClr val="247233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Noto Sans JP"/>
            </a:endParaRPr>
          </a:p>
          <a:p>
            <a:pPr>
              <a:lnSpc>
                <a:spcPts val="4759"/>
              </a:lnSpc>
            </a:pPr>
            <a:endParaRPr lang="en-US" altLang="ja-JP" sz="4800" spc="139" dirty="0">
              <a:solidFill>
                <a:srgbClr val="247233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Noto Sans JP"/>
            </a:endParaRPr>
          </a:p>
          <a:p>
            <a:pPr>
              <a:lnSpc>
                <a:spcPts val="4759"/>
              </a:lnSpc>
            </a:pPr>
            <a:endParaRPr lang="en-US" altLang="ja-JP" sz="4800" spc="139" dirty="0">
              <a:solidFill>
                <a:srgbClr val="247233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Noto Sans JP"/>
            </a:endParaRPr>
          </a:p>
          <a:p>
            <a:pPr>
              <a:lnSpc>
                <a:spcPts val="4759"/>
              </a:lnSpc>
            </a:pPr>
            <a:endParaRPr lang="en-US" altLang="ja-JP" sz="4800" spc="139" dirty="0">
              <a:solidFill>
                <a:srgbClr val="247233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Noto Sans JP"/>
            </a:endParaRPr>
          </a:p>
          <a:p>
            <a:pPr>
              <a:lnSpc>
                <a:spcPts val="4759"/>
              </a:lnSpc>
            </a:pPr>
            <a:endParaRPr lang="en-US" altLang="ja-JP" sz="4800" spc="139">
              <a:solidFill>
                <a:srgbClr val="247233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Noto Sans JP"/>
            </a:endParaRPr>
          </a:p>
          <a:p>
            <a:pPr>
              <a:lnSpc>
                <a:spcPts val="4759"/>
              </a:lnSpc>
            </a:pPr>
            <a:endParaRPr lang="en-US" altLang="ja-JP" sz="4800" spc="139">
              <a:solidFill>
                <a:srgbClr val="247233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Noto Sans JP"/>
            </a:endParaRPr>
          </a:p>
          <a:p>
            <a:pPr>
              <a:lnSpc>
                <a:spcPts val="4759"/>
              </a:lnSpc>
            </a:pPr>
            <a:endParaRPr lang="en-US" altLang="ja-JP" sz="4800" spc="139">
              <a:solidFill>
                <a:srgbClr val="247233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Noto Sans JP"/>
            </a:endParaRPr>
          </a:p>
          <a:p>
            <a:pPr marL="685800" indent="-685800">
              <a:lnSpc>
                <a:spcPts val="4759"/>
              </a:lnSpc>
              <a:buFont typeface="Wingdings" panose="05000000000000000000" pitchFamily="2" charset="2"/>
              <a:buChar char="ü"/>
            </a:pPr>
            <a:endParaRPr lang="en-US" altLang="ja-JP" sz="4800" spc="139">
              <a:solidFill>
                <a:srgbClr val="247233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Noto Sans JP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4BDDF1E-4178-0FB6-B728-C192D503AD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5580" y="2029691"/>
            <a:ext cx="11715750" cy="7620000"/>
          </a:xfrm>
          <a:prstGeom prst="rect">
            <a:avLst/>
          </a:prstGeom>
        </p:spPr>
      </p:pic>
      <p:pic>
        <p:nvPicPr>
          <p:cNvPr id="10" name="オーディオ 9">
            <a:hlinkClick r:id="" action="ppaction://media"/>
            <a:extLst>
              <a:ext uri="{FF2B5EF4-FFF2-40B4-BE49-F238E27FC236}">
                <a16:creationId xmlns:a16="http://schemas.microsoft.com/office/drawing/2014/main" id="{1E73B192-29E5-2908-4A88-C1E57792BE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329688" t="-329688" r="-329688" b="-329688"/>
          <a:stretch>
            <a:fillRect/>
          </a:stretch>
        </p:blipFill>
        <p:spPr>
          <a:xfrm>
            <a:off x="15078456" y="7077456"/>
            <a:ext cx="3086100" cy="30861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5205531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8146"/>
    </mc:Choice>
    <mc:Fallback>
      <p:transition spd="slow" advTm="281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48492A-FFEB-CEC2-C8BC-0A3BD820CC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202811EF-5F21-0028-DFCC-1B4095C1DEBA}"/>
              </a:ext>
            </a:extLst>
          </p:cNvPr>
          <p:cNvGrpSpPr/>
          <p:nvPr/>
        </p:nvGrpSpPr>
        <p:grpSpPr>
          <a:xfrm>
            <a:off x="0" y="0"/>
            <a:ext cx="18288000" cy="10287000"/>
            <a:chOff x="0" y="0"/>
            <a:chExt cx="4816593" cy="270933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FC70844F-54E1-7716-F7C1-9F69F57A970B}"/>
                </a:ext>
              </a:extLst>
            </p:cNvPr>
            <p:cNvSpPr/>
            <p:nvPr/>
          </p:nvSpPr>
          <p:spPr>
            <a:xfrm>
              <a:off x="0" y="0"/>
              <a:ext cx="4816592" cy="2709333"/>
            </a:xfrm>
            <a:custGeom>
              <a:avLst/>
              <a:gdLst/>
              <a:ahLst/>
              <a:cxnLst/>
              <a:rect l="l" t="t" r="r" b="b"/>
              <a:pathLst>
                <a:path w="4816592" h="2709333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0" cap="sq">
              <a:solidFill>
                <a:srgbClr val="247233"/>
              </a:solidFill>
              <a:prstDash val="solid"/>
              <a:miter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F7DF0563-F593-89E9-6ECB-BE64F306587F}"/>
                </a:ext>
              </a:extLst>
            </p:cNvPr>
            <p:cNvSpPr txBox="1"/>
            <p:nvPr/>
          </p:nvSpPr>
          <p:spPr>
            <a:xfrm>
              <a:off x="0" y="-28575"/>
              <a:ext cx="4816593" cy="27379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AutoShape 5">
            <a:extLst>
              <a:ext uri="{FF2B5EF4-FFF2-40B4-BE49-F238E27FC236}">
                <a16:creationId xmlns:a16="http://schemas.microsoft.com/office/drawing/2014/main" id="{90EC90FF-87A9-9775-375D-A29C50DCB317}"/>
              </a:ext>
            </a:extLst>
          </p:cNvPr>
          <p:cNvSpPr/>
          <p:nvPr/>
        </p:nvSpPr>
        <p:spPr>
          <a:xfrm>
            <a:off x="0" y="1680555"/>
            <a:ext cx="18288000" cy="0"/>
          </a:xfrm>
          <a:prstGeom prst="line">
            <a:avLst/>
          </a:prstGeom>
          <a:ln w="38100" cap="flat">
            <a:solidFill>
              <a:srgbClr val="247233"/>
            </a:solidFill>
            <a:prstDash val="sysDot"/>
            <a:headEnd type="none" w="sm" len="sm"/>
            <a:tailEnd type="none" w="sm" len="sm"/>
          </a:ln>
        </p:spPr>
        <p:txBody>
          <a:bodyPr/>
          <a:lstStyle/>
          <a:p>
            <a:endParaRPr lang="ja-JP" altLang="en-US"/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A52F071A-C9F1-F730-2F9D-20A1967D11F1}"/>
              </a:ext>
            </a:extLst>
          </p:cNvPr>
          <p:cNvGrpSpPr/>
          <p:nvPr/>
        </p:nvGrpSpPr>
        <p:grpSpPr>
          <a:xfrm>
            <a:off x="670554" y="0"/>
            <a:ext cx="1606891" cy="2232277"/>
            <a:chOff x="0" y="0"/>
            <a:chExt cx="736600" cy="1023277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EFE12B42-A135-33FF-6B00-D2F130845E36}"/>
                </a:ext>
              </a:extLst>
            </p:cNvPr>
            <p:cNvSpPr/>
            <p:nvPr/>
          </p:nvSpPr>
          <p:spPr>
            <a:xfrm>
              <a:off x="0" y="0"/>
              <a:ext cx="736600" cy="1023277"/>
            </a:xfrm>
            <a:custGeom>
              <a:avLst/>
              <a:gdLst/>
              <a:ahLst/>
              <a:cxnLst/>
              <a:rect l="l" t="t" r="r" b="b"/>
              <a:pathLst>
                <a:path w="736600" h="1023277">
                  <a:moveTo>
                    <a:pt x="736600" y="0"/>
                  </a:moveTo>
                  <a:lnTo>
                    <a:pt x="736600" y="1023277"/>
                  </a:lnTo>
                  <a:lnTo>
                    <a:pt x="368300" y="896277"/>
                  </a:lnTo>
                  <a:lnTo>
                    <a:pt x="0" y="1023277"/>
                  </a:lnTo>
                  <a:lnTo>
                    <a:pt x="0" y="0"/>
                  </a:lnTo>
                  <a:lnTo>
                    <a:pt x="736600" y="0"/>
                  </a:lnTo>
                  <a:close/>
                </a:path>
              </a:pathLst>
            </a:custGeom>
            <a:solidFill>
              <a:srgbClr val="247233"/>
            </a:solid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E96B61A4-3582-F2C9-105E-92645D279B58}"/>
                </a:ext>
              </a:extLst>
            </p:cNvPr>
            <p:cNvSpPr txBox="1"/>
            <p:nvPr/>
          </p:nvSpPr>
          <p:spPr>
            <a:xfrm>
              <a:off x="0" y="-28575"/>
              <a:ext cx="736600" cy="9248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TextBox 11">
            <a:extLst>
              <a:ext uri="{FF2B5EF4-FFF2-40B4-BE49-F238E27FC236}">
                <a16:creationId xmlns:a16="http://schemas.microsoft.com/office/drawing/2014/main" id="{1427C9A9-FEE8-682C-EBC7-87513DD34743}"/>
              </a:ext>
            </a:extLst>
          </p:cNvPr>
          <p:cNvSpPr txBox="1"/>
          <p:nvPr/>
        </p:nvSpPr>
        <p:spPr>
          <a:xfrm>
            <a:off x="812275" y="661201"/>
            <a:ext cx="1323449" cy="9656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840"/>
              </a:lnSpc>
              <a:spcBef>
                <a:spcPct val="0"/>
              </a:spcBef>
            </a:pPr>
            <a:r>
              <a:rPr lang="en-US" sz="5600" b="1" spc="56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04</a:t>
            </a:r>
            <a:endParaRPr lang="en-US" sz="5600" b="1" u="none" spc="560">
              <a:solidFill>
                <a:srgbClr val="FFFFFF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71392C01-321F-E837-EB65-4F249237F0DD}"/>
              </a:ext>
            </a:extLst>
          </p:cNvPr>
          <p:cNvSpPr txBox="1"/>
          <p:nvPr/>
        </p:nvSpPr>
        <p:spPr>
          <a:xfrm>
            <a:off x="2973269" y="689776"/>
            <a:ext cx="13856323" cy="6690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040"/>
              </a:lnSpc>
              <a:spcBef>
                <a:spcPct val="0"/>
              </a:spcBef>
            </a:pPr>
            <a:r>
              <a:rPr lang="ja-JP" sz="6000" spc="1080">
                <a:solidFill>
                  <a:srgbClr val="247233"/>
                </a:solidFill>
                <a:latin typeface="HGSSoeiKakugothicUB"/>
                <a:ea typeface="HGSSoeiKakugothicUB"/>
              </a:rPr>
              <a:t>Model-based Analysis</a:t>
            </a:r>
            <a:endParaRPr lang="en-US"/>
          </a:p>
        </p:txBody>
      </p:sp>
      <p:sp>
        <p:nvSpPr>
          <p:cNvPr id="13" name="TextBox 14">
            <a:extLst>
              <a:ext uri="{FF2B5EF4-FFF2-40B4-BE49-F238E27FC236}">
                <a16:creationId xmlns:a16="http://schemas.microsoft.com/office/drawing/2014/main" id="{A542ED75-119D-DA12-9A2F-DB297E78017D}"/>
              </a:ext>
            </a:extLst>
          </p:cNvPr>
          <p:cNvSpPr txBox="1"/>
          <p:nvPr/>
        </p:nvSpPr>
        <p:spPr>
          <a:xfrm>
            <a:off x="670554" y="2373949"/>
            <a:ext cx="16946892" cy="67710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85800" indent="-685800" algn="l">
              <a:lnSpc>
                <a:spcPts val="4759"/>
              </a:lnSpc>
              <a:buFont typeface="Wingdings" panose="05000000000000000000" pitchFamily="2" charset="2"/>
              <a:buChar char="l"/>
            </a:pPr>
            <a:r>
              <a:rPr lang="en-US" altLang="ja-JP" sz="4800" spc="139" dirty="0">
                <a:solidFill>
                  <a:srgbClr val="247233"/>
                </a:solidFill>
                <a:latin typeface="HGS創英角ｺﾞｼｯｸUB"/>
                <a:ea typeface="HGS創英角ｺﾞｼｯｸUB"/>
                <a:cs typeface="Noto Sans JP"/>
              </a:rPr>
              <a:t>Car</a:t>
            </a:r>
          </a:p>
          <a:p>
            <a:pPr>
              <a:lnSpc>
                <a:spcPts val="4759"/>
              </a:lnSpc>
            </a:pPr>
            <a:endParaRPr lang="en-US" altLang="ja-JP" sz="4800" spc="139" dirty="0">
              <a:solidFill>
                <a:srgbClr val="247233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Noto Sans JP"/>
            </a:endParaRPr>
          </a:p>
          <a:p>
            <a:pPr>
              <a:lnSpc>
                <a:spcPts val="4759"/>
              </a:lnSpc>
            </a:pPr>
            <a:endParaRPr lang="en-US" altLang="ja-JP" sz="4800" spc="139" dirty="0">
              <a:solidFill>
                <a:srgbClr val="247233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Noto Sans JP"/>
            </a:endParaRPr>
          </a:p>
          <a:p>
            <a:pPr>
              <a:lnSpc>
                <a:spcPts val="4759"/>
              </a:lnSpc>
            </a:pPr>
            <a:endParaRPr lang="en-US" altLang="ja-JP" sz="4800" spc="139" dirty="0">
              <a:solidFill>
                <a:srgbClr val="247233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Noto Sans JP"/>
            </a:endParaRPr>
          </a:p>
          <a:p>
            <a:pPr>
              <a:lnSpc>
                <a:spcPts val="4759"/>
              </a:lnSpc>
            </a:pPr>
            <a:endParaRPr lang="en-US" altLang="ja-JP" sz="4800" spc="139" dirty="0">
              <a:solidFill>
                <a:srgbClr val="247233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Noto Sans JP"/>
            </a:endParaRPr>
          </a:p>
          <a:p>
            <a:pPr>
              <a:lnSpc>
                <a:spcPts val="4759"/>
              </a:lnSpc>
            </a:pPr>
            <a:endParaRPr lang="en-US" altLang="ja-JP" sz="4800" spc="139" dirty="0">
              <a:solidFill>
                <a:srgbClr val="247233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Noto Sans JP"/>
            </a:endParaRPr>
          </a:p>
          <a:p>
            <a:pPr>
              <a:lnSpc>
                <a:spcPts val="4759"/>
              </a:lnSpc>
            </a:pPr>
            <a:endParaRPr lang="en-US" altLang="ja-JP" sz="4800" spc="139" dirty="0">
              <a:solidFill>
                <a:srgbClr val="247233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Noto Sans JP"/>
            </a:endParaRPr>
          </a:p>
          <a:p>
            <a:pPr>
              <a:lnSpc>
                <a:spcPts val="4759"/>
              </a:lnSpc>
            </a:pPr>
            <a:endParaRPr lang="en-US" altLang="ja-JP" sz="4800" spc="139">
              <a:solidFill>
                <a:srgbClr val="247233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Noto Sans JP"/>
            </a:endParaRPr>
          </a:p>
          <a:p>
            <a:pPr>
              <a:lnSpc>
                <a:spcPts val="4759"/>
              </a:lnSpc>
            </a:pPr>
            <a:endParaRPr lang="en-US" altLang="ja-JP" sz="4800" spc="139">
              <a:solidFill>
                <a:srgbClr val="247233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Noto Sans JP"/>
            </a:endParaRPr>
          </a:p>
          <a:p>
            <a:pPr>
              <a:lnSpc>
                <a:spcPts val="4759"/>
              </a:lnSpc>
            </a:pPr>
            <a:endParaRPr lang="en-US" altLang="ja-JP" sz="4800" spc="139">
              <a:solidFill>
                <a:srgbClr val="247233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Noto Sans JP"/>
            </a:endParaRPr>
          </a:p>
          <a:p>
            <a:pPr marL="685800" indent="-685800">
              <a:lnSpc>
                <a:spcPts val="4759"/>
              </a:lnSpc>
              <a:buFont typeface="Wingdings" panose="05000000000000000000" pitchFamily="2" charset="2"/>
              <a:buChar char="ü"/>
            </a:pPr>
            <a:endParaRPr lang="en-US" altLang="ja-JP" sz="4800" spc="139">
              <a:solidFill>
                <a:srgbClr val="247233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Noto Sans JP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52FF13B-FF2E-73FB-C150-DFCDFEE0F9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5327" y="1937039"/>
            <a:ext cx="11887200" cy="7639050"/>
          </a:xfrm>
          <a:prstGeom prst="rect">
            <a:avLst/>
          </a:prstGeom>
        </p:spPr>
      </p:pic>
      <p:pic>
        <p:nvPicPr>
          <p:cNvPr id="10" name="オーディオ 9">
            <a:hlinkClick r:id="" action="ppaction://media"/>
            <a:extLst>
              <a:ext uri="{FF2B5EF4-FFF2-40B4-BE49-F238E27FC236}">
                <a16:creationId xmlns:a16="http://schemas.microsoft.com/office/drawing/2014/main" id="{475460ED-4EC4-28BF-DF47-DE85DA4B62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329688" t="-329688" r="-329688" b="-329688"/>
          <a:stretch>
            <a:fillRect/>
          </a:stretch>
        </p:blipFill>
        <p:spPr>
          <a:xfrm>
            <a:off x="15078456" y="7077456"/>
            <a:ext cx="3086100" cy="30861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1102172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60"/>
    </mc:Choice>
    <mc:Fallback>
      <p:transition spd="slow" advTm="22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5FBE7F-2329-E8BE-CC9C-F0DA938780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1A7AAEFD-D721-1FCE-3567-A8CEFB8530A0}"/>
              </a:ext>
            </a:extLst>
          </p:cNvPr>
          <p:cNvGrpSpPr/>
          <p:nvPr/>
        </p:nvGrpSpPr>
        <p:grpSpPr>
          <a:xfrm>
            <a:off x="0" y="0"/>
            <a:ext cx="18288000" cy="10287000"/>
            <a:chOff x="0" y="0"/>
            <a:chExt cx="4816593" cy="270933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9B386329-A4B7-3901-C6F0-57B43EC39B9F}"/>
                </a:ext>
              </a:extLst>
            </p:cNvPr>
            <p:cNvSpPr/>
            <p:nvPr/>
          </p:nvSpPr>
          <p:spPr>
            <a:xfrm>
              <a:off x="0" y="0"/>
              <a:ext cx="4816592" cy="2709333"/>
            </a:xfrm>
            <a:custGeom>
              <a:avLst/>
              <a:gdLst/>
              <a:ahLst/>
              <a:cxnLst/>
              <a:rect l="l" t="t" r="r" b="b"/>
              <a:pathLst>
                <a:path w="4816592" h="2709333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0" cap="sq">
              <a:solidFill>
                <a:srgbClr val="247233"/>
              </a:solidFill>
              <a:prstDash val="solid"/>
              <a:miter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D082EE30-28A3-4F99-BA31-80C23A727A29}"/>
                </a:ext>
              </a:extLst>
            </p:cNvPr>
            <p:cNvSpPr txBox="1"/>
            <p:nvPr/>
          </p:nvSpPr>
          <p:spPr>
            <a:xfrm>
              <a:off x="0" y="-28575"/>
              <a:ext cx="4816593" cy="27379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AutoShape 5">
            <a:extLst>
              <a:ext uri="{FF2B5EF4-FFF2-40B4-BE49-F238E27FC236}">
                <a16:creationId xmlns:a16="http://schemas.microsoft.com/office/drawing/2014/main" id="{284F2714-E5BA-DE45-6DF0-B9428BF08E67}"/>
              </a:ext>
            </a:extLst>
          </p:cNvPr>
          <p:cNvSpPr/>
          <p:nvPr/>
        </p:nvSpPr>
        <p:spPr>
          <a:xfrm>
            <a:off x="0" y="1680555"/>
            <a:ext cx="18288000" cy="0"/>
          </a:xfrm>
          <a:prstGeom prst="line">
            <a:avLst/>
          </a:prstGeom>
          <a:ln w="38100" cap="flat">
            <a:solidFill>
              <a:srgbClr val="247233"/>
            </a:solidFill>
            <a:prstDash val="sysDot"/>
            <a:headEnd type="none" w="sm" len="sm"/>
            <a:tailEnd type="none" w="sm" len="sm"/>
          </a:ln>
        </p:spPr>
        <p:txBody>
          <a:bodyPr/>
          <a:lstStyle/>
          <a:p>
            <a:endParaRPr lang="ja-JP" altLang="en-US"/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29746FDB-AA85-0EA6-F28D-8B9B6B9946B0}"/>
              </a:ext>
            </a:extLst>
          </p:cNvPr>
          <p:cNvGrpSpPr/>
          <p:nvPr/>
        </p:nvGrpSpPr>
        <p:grpSpPr>
          <a:xfrm>
            <a:off x="670554" y="0"/>
            <a:ext cx="1606891" cy="2232277"/>
            <a:chOff x="0" y="0"/>
            <a:chExt cx="736600" cy="1023277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CE37A052-8B5A-F516-63BE-190C4D000E3D}"/>
                </a:ext>
              </a:extLst>
            </p:cNvPr>
            <p:cNvSpPr/>
            <p:nvPr/>
          </p:nvSpPr>
          <p:spPr>
            <a:xfrm>
              <a:off x="0" y="0"/>
              <a:ext cx="736600" cy="1023277"/>
            </a:xfrm>
            <a:custGeom>
              <a:avLst/>
              <a:gdLst/>
              <a:ahLst/>
              <a:cxnLst/>
              <a:rect l="l" t="t" r="r" b="b"/>
              <a:pathLst>
                <a:path w="736600" h="1023277">
                  <a:moveTo>
                    <a:pt x="736600" y="0"/>
                  </a:moveTo>
                  <a:lnTo>
                    <a:pt x="736600" y="1023277"/>
                  </a:lnTo>
                  <a:lnTo>
                    <a:pt x="368300" y="896277"/>
                  </a:lnTo>
                  <a:lnTo>
                    <a:pt x="0" y="1023277"/>
                  </a:lnTo>
                  <a:lnTo>
                    <a:pt x="0" y="0"/>
                  </a:lnTo>
                  <a:lnTo>
                    <a:pt x="736600" y="0"/>
                  </a:lnTo>
                  <a:close/>
                </a:path>
              </a:pathLst>
            </a:custGeom>
            <a:solidFill>
              <a:srgbClr val="247233"/>
            </a:solid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52E1DF9D-2477-DF07-E08E-C75D93180D46}"/>
                </a:ext>
              </a:extLst>
            </p:cNvPr>
            <p:cNvSpPr txBox="1"/>
            <p:nvPr/>
          </p:nvSpPr>
          <p:spPr>
            <a:xfrm>
              <a:off x="0" y="-28575"/>
              <a:ext cx="736600" cy="9248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TextBox 11">
            <a:extLst>
              <a:ext uri="{FF2B5EF4-FFF2-40B4-BE49-F238E27FC236}">
                <a16:creationId xmlns:a16="http://schemas.microsoft.com/office/drawing/2014/main" id="{C09103D2-CBA8-0D70-F827-521C24727068}"/>
              </a:ext>
            </a:extLst>
          </p:cNvPr>
          <p:cNvSpPr txBox="1"/>
          <p:nvPr/>
        </p:nvSpPr>
        <p:spPr>
          <a:xfrm>
            <a:off x="812275" y="661201"/>
            <a:ext cx="1323449" cy="9656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840"/>
              </a:lnSpc>
              <a:spcBef>
                <a:spcPct val="0"/>
              </a:spcBef>
            </a:pPr>
            <a:r>
              <a:rPr lang="en-US" sz="5600" b="1" spc="56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04</a:t>
            </a:r>
            <a:endParaRPr lang="en-US" sz="5600" b="1" u="none" spc="560">
              <a:solidFill>
                <a:srgbClr val="FFFFFF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2438DD7E-EF09-E837-36C9-CB68AEEDAC15}"/>
              </a:ext>
            </a:extLst>
          </p:cNvPr>
          <p:cNvSpPr txBox="1"/>
          <p:nvPr/>
        </p:nvSpPr>
        <p:spPr>
          <a:xfrm>
            <a:off x="2973269" y="689776"/>
            <a:ext cx="13856323" cy="6690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040"/>
              </a:lnSpc>
              <a:spcBef>
                <a:spcPct val="0"/>
              </a:spcBef>
            </a:pPr>
            <a:r>
              <a:rPr lang="ja-JP" sz="6000" spc="1080">
                <a:solidFill>
                  <a:srgbClr val="247233"/>
                </a:solidFill>
                <a:latin typeface="HGSSoeiKakugothicUB"/>
                <a:ea typeface="HGSSoeiKakugothicUB"/>
              </a:rPr>
              <a:t>Model-based Analysis</a:t>
            </a:r>
            <a:endParaRPr lang="en-US" altLang="ja-JP"/>
          </a:p>
        </p:txBody>
      </p:sp>
      <p:sp>
        <p:nvSpPr>
          <p:cNvPr id="13" name="TextBox 14">
            <a:extLst>
              <a:ext uri="{FF2B5EF4-FFF2-40B4-BE49-F238E27FC236}">
                <a16:creationId xmlns:a16="http://schemas.microsoft.com/office/drawing/2014/main" id="{D5EA38DA-612A-2C81-60D0-05F8B5DE8F17}"/>
              </a:ext>
            </a:extLst>
          </p:cNvPr>
          <p:cNvSpPr txBox="1"/>
          <p:nvPr/>
        </p:nvSpPr>
        <p:spPr>
          <a:xfrm>
            <a:off x="670554" y="2373949"/>
            <a:ext cx="16946892" cy="67710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85800" indent="-685800">
              <a:lnSpc>
                <a:spcPts val="4759"/>
              </a:lnSpc>
              <a:buFont typeface="Wingdings" panose="05000000000000000000" pitchFamily="2" charset="2"/>
              <a:buChar char="l"/>
            </a:pPr>
            <a:r>
              <a:rPr lang="en-US" altLang="ja-JP" sz="4800" spc="139" dirty="0">
                <a:solidFill>
                  <a:srgbClr val="247233"/>
                </a:solidFill>
                <a:latin typeface="HGS創英角ｺﾞｼｯｸUB"/>
                <a:ea typeface="HGS創英角ｺﾞｼｯｸUB"/>
                <a:cs typeface="Noto Sans JP"/>
              </a:rPr>
              <a:t>Bicycle (Private)</a:t>
            </a:r>
            <a:endParaRPr lang="en-US" dirty="0"/>
          </a:p>
          <a:p>
            <a:pPr>
              <a:lnSpc>
                <a:spcPts val="4759"/>
              </a:lnSpc>
            </a:pPr>
            <a:endParaRPr lang="en-US" altLang="ja-JP" sz="4800" spc="139" dirty="0">
              <a:solidFill>
                <a:srgbClr val="247233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Noto Sans JP"/>
            </a:endParaRPr>
          </a:p>
          <a:p>
            <a:pPr>
              <a:lnSpc>
                <a:spcPts val="4759"/>
              </a:lnSpc>
            </a:pPr>
            <a:endParaRPr lang="en-US" altLang="ja-JP" sz="4800" spc="139" dirty="0">
              <a:solidFill>
                <a:srgbClr val="247233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Noto Sans JP"/>
            </a:endParaRPr>
          </a:p>
          <a:p>
            <a:pPr>
              <a:lnSpc>
                <a:spcPts val="4759"/>
              </a:lnSpc>
            </a:pPr>
            <a:endParaRPr lang="en-US" altLang="ja-JP" sz="4800" spc="139" dirty="0">
              <a:solidFill>
                <a:srgbClr val="247233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Noto Sans JP"/>
            </a:endParaRPr>
          </a:p>
          <a:p>
            <a:pPr>
              <a:lnSpc>
                <a:spcPts val="4759"/>
              </a:lnSpc>
            </a:pPr>
            <a:endParaRPr lang="en-US" altLang="ja-JP" sz="4800" spc="139" dirty="0">
              <a:solidFill>
                <a:srgbClr val="247233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Noto Sans JP"/>
            </a:endParaRPr>
          </a:p>
          <a:p>
            <a:pPr>
              <a:lnSpc>
                <a:spcPts val="4759"/>
              </a:lnSpc>
            </a:pPr>
            <a:endParaRPr lang="en-US" altLang="ja-JP" sz="4800" spc="139" dirty="0">
              <a:solidFill>
                <a:srgbClr val="247233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Noto Sans JP"/>
            </a:endParaRPr>
          </a:p>
          <a:p>
            <a:pPr>
              <a:lnSpc>
                <a:spcPts val="4759"/>
              </a:lnSpc>
            </a:pPr>
            <a:endParaRPr lang="en-US" altLang="ja-JP" sz="4800" spc="139" dirty="0">
              <a:solidFill>
                <a:srgbClr val="247233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Noto Sans JP"/>
            </a:endParaRPr>
          </a:p>
          <a:p>
            <a:pPr>
              <a:lnSpc>
                <a:spcPts val="4759"/>
              </a:lnSpc>
            </a:pPr>
            <a:endParaRPr lang="en-US" altLang="ja-JP" sz="4800" spc="139">
              <a:solidFill>
                <a:srgbClr val="247233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Noto Sans JP"/>
            </a:endParaRPr>
          </a:p>
          <a:p>
            <a:pPr>
              <a:lnSpc>
                <a:spcPts val="4759"/>
              </a:lnSpc>
            </a:pPr>
            <a:endParaRPr lang="en-US" altLang="ja-JP" sz="4800" spc="139">
              <a:solidFill>
                <a:srgbClr val="247233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Noto Sans JP"/>
            </a:endParaRPr>
          </a:p>
          <a:p>
            <a:pPr>
              <a:lnSpc>
                <a:spcPts val="4759"/>
              </a:lnSpc>
            </a:pPr>
            <a:endParaRPr lang="en-US" altLang="ja-JP" sz="4800" spc="139">
              <a:solidFill>
                <a:srgbClr val="247233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Noto Sans JP"/>
            </a:endParaRPr>
          </a:p>
          <a:p>
            <a:pPr marL="685800" indent="-685800">
              <a:lnSpc>
                <a:spcPts val="4759"/>
              </a:lnSpc>
              <a:buFont typeface="Wingdings" panose="05000000000000000000" pitchFamily="2" charset="2"/>
              <a:buChar char="ü"/>
            </a:pPr>
            <a:endParaRPr lang="en-US" altLang="ja-JP" sz="4800" spc="139">
              <a:solidFill>
                <a:srgbClr val="247233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Noto Sans JP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D0D73E0-F092-A460-BCE2-A81C6C8C93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6223" y="2082511"/>
            <a:ext cx="11772900" cy="7639050"/>
          </a:xfrm>
          <a:prstGeom prst="rect">
            <a:avLst/>
          </a:prstGeom>
        </p:spPr>
      </p:pic>
      <p:pic>
        <p:nvPicPr>
          <p:cNvPr id="14" name="オーディオ 13">
            <a:hlinkClick r:id="" action="ppaction://media"/>
            <a:extLst>
              <a:ext uri="{FF2B5EF4-FFF2-40B4-BE49-F238E27FC236}">
                <a16:creationId xmlns:a16="http://schemas.microsoft.com/office/drawing/2014/main" id="{7D4870D0-8F7A-C90C-DC17-CA20559B19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329688" t="-329688" r="-329688" b="-329688"/>
          <a:stretch>
            <a:fillRect/>
          </a:stretch>
        </p:blipFill>
        <p:spPr>
          <a:xfrm>
            <a:off x="15078456" y="7077456"/>
            <a:ext cx="3086100" cy="30861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7571449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957"/>
    </mc:Choice>
    <mc:Fallback>
      <p:transition spd="slow" advTm="29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9BD30E-92FF-F820-F794-5758FD5576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9268A4B2-DAD2-96AF-E244-714650FB7983}"/>
              </a:ext>
            </a:extLst>
          </p:cNvPr>
          <p:cNvGrpSpPr/>
          <p:nvPr/>
        </p:nvGrpSpPr>
        <p:grpSpPr>
          <a:xfrm>
            <a:off x="0" y="0"/>
            <a:ext cx="18288000" cy="10287000"/>
            <a:chOff x="0" y="0"/>
            <a:chExt cx="4816593" cy="270933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844682B6-D8CB-D5AD-7FB3-782C5553761F}"/>
                </a:ext>
              </a:extLst>
            </p:cNvPr>
            <p:cNvSpPr/>
            <p:nvPr/>
          </p:nvSpPr>
          <p:spPr>
            <a:xfrm>
              <a:off x="0" y="0"/>
              <a:ext cx="4816592" cy="2709333"/>
            </a:xfrm>
            <a:custGeom>
              <a:avLst/>
              <a:gdLst/>
              <a:ahLst/>
              <a:cxnLst/>
              <a:rect l="l" t="t" r="r" b="b"/>
              <a:pathLst>
                <a:path w="4816592" h="2709333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0" cap="sq">
              <a:solidFill>
                <a:srgbClr val="247233"/>
              </a:solidFill>
              <a:prstDash val="solid"/>
              <a:miter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A57B0B93-1F8F-F867-13C9-BE4A82D548A4}"/>
                </a:ext>
              </a:extLst>
            </p:cNvPr>
            <p:cNvSpPr txBox="1"/>
            <p:nvPr/>
          </p:nvSpPr>
          <p:spPr>
            <a:xfrm>
              <a:off x="0" y="-28575"/>
              <a:ext cx="4816593" cy="27379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AutoShape 5">
            <a:extLst>
              <a:ext uri="{FF2B5EF4-FFF2-40B4-BE49-F238E27FC236}">
                <a16:creationId xmlns:a16="http://schemas.microsoft.com/office/drawing/2014/main" id="{E5B5BA8D-73B9-1281-1C43-CF318ED8F621}"/>
              </a:ext>
            </a:extLst>
          </p:cNvPr>
          <p:cNvSpPr/>
          <p:nvPr/>
        </p:nvSpPr>
        <p:spPr>
          <a:xfrm>
            <a:off x="0" y="1680555"/>
            <a:ext cx="18288000" cy="0"/>
          </a:xfrm>
          <a:prstGeom prst="line">
            <a:avLst/>
          </a:prstGeom>
          <a:ln w="38100" cap="flat">
            <a:solidFill>
              <a:srgbClr val="247233"/>
            </a:solidFill>
            <a:prstDash val="sysDot"/>
            <a:headEnd type="none" w="sm" len="sm"/>
            <a:tailEnd type="none" w="sm" len="sm"/>
          </a:ln>
        </p:spPr>
        <p:txBody>
          <a:bodyPr/>
          <a:lstStyle/>
          <a:p>
            <a:endParaRPr lang="ja-JP" altLang="en-US"/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A1FF13BC-236F-513C-6FFA-4A38DFC40C79}"/>
              </a:ext>
            </a:extLst>
          </p:cNvPr>
          <p:cNvGrpSpPr/>
          <p:nvPr/>
        </p:nvGrpSpPr>
        <p:grpSpPr>
          <a:xfrm>
            <a:off x="670554" y="0"/>
            <a:ext cx="1606891" cy="2232277"/>
            <a:chOff x="0" y="0"/>
            <a:chExt cx="736600" cy="1023277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36A3FD8E-C799-3525-F1F3-1AA09FCD63CC}"/>
                </a:ext>
              </a:extLst>
            </p:cNvPr>
            <p:cNvSpPr/>
            <p:nvPr/>
          </p:nvSpPr>
          <p:spPr>
            <a:xfrm>
              <a:off x="0" y="0"/>
              <a:ext cx="736600" cy="1023277"/>
            </a:xfrm>
            <a:custGeom>
              <a:avLst/>
              <a:gdLst/>
              <a:ahLst/>
              <a:cxnLst/>
              <a:rect l="l" t="t" r="r" b="b"/>
              <a:pathLst>
                <a:path w="736600" h="1023277">
                  <a:moveTo>
                    <a:pt x="736600" y="0"/>
                  </a:moveTo>
                  <a:lnTo>
                    <a:pt x="736600" y="1023277"/>
                  </a:lnTo>
                  <a:lnTo>
                    <a:pt x="368300" y="896277"/>
                  </a:lnTo>
                  <a:lnTo>
                    <a:pt x="0" y="1023277"/>
                  </a:lnTo>
                  <a:lnTo>
                    <a:pt x="0" y="0"/>
                  </a:lnTo>
                  <a:lnTo>
                    <a:pt x="736600" y="0"/>
                  </a:lnTo>
                  <a:close/>
                </a:path>
              </a:pathLst>
            </a:custGeom>
            <a:solidFill>
              <a:srgbClr val="247233"/>
            </a:solid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BC754084-428E-EEF0-A842-2A98A66ED674}"/>
                </a:ext>
              </a:extLst>
            </p:cNvPr>
            <p:cNvSpPr txBox="1"/>
            <p:nvPr/>
          </p:nvSpPr>
          <p:spPr>
            <a:xfrm>
              <a:off x="0" y="-28575"/>
              <a:ext cx="736600" cy="9248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TextBox 11">
            <a:extLst>
              <a:ext uri="{FF2B5EF4-FFF2-40B4-BE49-F238E27FC236}">
                <a16:creationId xmlns:a16="http://schemas.microsoft.com/office/drawing/2014/main" id="{15BFF7EF-86C3-1F02-0DDA-342C033A9217}"/>
              </a:ext>
            </a:extLst>
          </p:cNvPr>
          <p:cNvSpPr txBox="1"/>
          <p:nvPr/>
        </p:nvSpPr>
        <p:spPr>
          <a:xfrm>
            <a:off x="812275" y="661201"/>
            <a:ext cx="1323449" cy="9656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840"/>
              </a:lnSpc>
              <a:spcBef>
                <a:spcPct val="0"/>
              </a:spcBef>
            </a:pPr>
            <a:r>
              <a:rPr lang="en-US" sz="5600" b="1" spc="56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04</a:t>
            </a:r>
            <a:endParaRPr lang="en-US" sz="5600" b="1" u="none" spc="560">
              <a:solidFill>
                <a:srgbClr val="FFFFFF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EF0AF03D-437C-13A9-4D7D-CC59D36989B2}"/>
              </a:ext>
            </a:extLst>
          </p:cNvPr>
          <p:cNvSpPr txBox="1"/>
          <p:nvPr/>
        </p:nvSpPr>
        <p:spPr>
          <a:xfrm>
            <a:off x="2973269" y="689776"/>
            <a:ext cx="13856323" cy="6690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040"/>
              </a:lnSpc>
              <a:spcBef>
                <a:spcPct val="0"/>
              </a:spcBef>
            </a:pPr>
            <a:r>
              <a:rPr lang="ja-JP" sz="6000" spc="1080">
                <a:solidFill>
                  <a:srgbClr val="247233"/>
                </a:solidFill>
                <a:latin typeface="HGSSoeiKakugothicUB"/>
                <a:ea typeface="HGSSoeiKakugothicUB"/>
              </a:rPr>
              <a:t>Model-based Analysis</a:t>
            </a:r>
            <a:endParaRPr lang="en-US"/>
          </a:p>
        </p:txBody>
      </p:sp>
      <p:sp>
        <p:nvSpPr>
          <p:cNvPr id="13" name="TextBox 14">
            <a:extLst>
              <a:ext uri="{FF2B5EF4-FFF2-40B4-BE49-F238E27FC236}">
                <a16:creationId xmlns:a16="http://schemas.microsoft.com/office/drawing/2014/main" id="{BF5E8744-8C78-D0F7-B06B-8B1104A86172}"/>
              </a:ext>
            </a:extLst>
          </p:cNvPr>
          <p:cNvSpPr txBox="1"/>
          <p:nvPr/>
        </p:nvSpPr>
        <p:spPr>
          <a:xfrm>
            <a:off x="670554" y="2373949"/>
            <a:ext cx="16946892" cy="67710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85800" indent="-685800">
              <a:lnSpc>
                <a:spcPts val="4759"/>
              </a:lnSpc>
              <a:buFont typeface="Wingdings" panose="05000000000000000000" pitchFamily="2" charset="2"/>
              <a:buChar char="l"/>
            </a:pPr>
            <a:r>
              <a:rPr lang="en-US" altLang="ja-JP" sz="4800" spc="139" dirty="0">
                <a:solidFill>
                  <a:srgbClr val="247233"/>
                </a:solidFill>
                <a:latin typeface="HGS創英角ｺﾞｼｯｸUB"/>
                <a:ea typeface="HGS創英角ｺﾞｼｯｸUB"/>
              </a:rPr>
              <a:t>Walk</a:t>
            </a:r>
            <a:endParaRPr lang="en-US" dirty="0"/>
          </a:p>
          <a:p>
            <a:pPr>
              <a:lnSpc>
                <a:spcPts val="4759"/>
              </a:lnSpc>
            </a:pPr>
            <a:endParaRPr lang="en-US" altLang="ja-JP" sz="4800" spc="139" dirty="0">
              <a:solidFill>
                <a:srgbClr val="247233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Noto Sans JP"/>
            </a:endParaRPr>
          </a:p>
          <a:p>
            <a:pPr>
              <a:lnSpc>
                <a:spcPts val="4759"/>
              </a:lnSpc>
            </a:pPr>
            <a:endParaRPr lang="en-US" altLang="ja-JP" sz="4800" spc="139" dirty="0">
              <a:solidFill>
                <a:srgbClr val="247233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Noto Sans JP"/>
            </a:endParaRPr>
          </a:p>
          <a:p>
            <a:pPr>
              <a:lnSpc>
                <a:spcPts val="4759"/>
              </a:lnSpc>
            </a:pPr>
            <a:endParaRPr lang="en-US" altLang="ja-JP" sz="4800" spc="139" dirty="0">
              <a:solidFill>
                <a:srgbClr val="247233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Noto Sans JP"/>
            </a:endParaRPr>
          </a:p>
          <a:p>
            <a:pPr>
              <a:lnSpc>
                <a:spcPts val="4759"/>
              </a:lnSpc>
            </a:pPr>
            <a:endParaRPr lang="en-US" altLang="ja-JP" sz="4800" spc="139" dirty="0">
              <a:solidFill>
                <a:srgbClr val="247233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Noto Sans JP"/>
            </a:endParaRPr>
          </a:p>
          <a:p>
            <a:pPr>
              <a:lnSpc>
                <a:spcPts val="4759"/>
              </a:lnSpc>
            </a:pPr>
            <a:endParaRPr lang="en-US" altLang="ja-JP" sz="4800" spc="139" dirty="0">
              <a:solidFill>
                <a:srgbClr val="247233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Noto Sans JP"/>
            </a:endParaRPr>
          </a:p>
          <a:p>
            <a:pPr>
              <a:lnSpc>
                <a:spcPts val="4759"/>
              </a:lnSpc>
            </a:pPr>
            <a:endParaRPr lang="en-US" altLang="ja-JP" sz="4800" spc="139" dirty="0">
              <a:solidFill>
                <a:srgbClr val="247233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Noto Sans JP"/>
            </a:endParaRPr>
          </a:p>
          <a:p>
            <a:pPr>
              <a:lnSpc>
                <a:spcPts val="4759"/>
              </a:lnSpc>
            </a:pPr>
            <a:endParaRPr lang="en-US" altLang="ja-JP" sz="4800" spc="139">
              <a:solidFill>
                <a:srgbClr val="247233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Noto Sans JP"/>
            </a:endParaRPr>
          </a:p>
          <a:p>
            <a:pPr>
              <a:lnSpc>
                <a:spcPts val="4759"/>
              </a:lnSpc>
            </a:pPr>
            <a:endParaRPr lang="en-US" altLang="ja-JP" sz="4800" spc="139">
              <a:solidFill>
                <a:srgbClr val="247233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Noto Sans JP"/>
            </a:endParaRPr>
          </a:p>
          <a:p>
            <a:pPr>
              <a:lnSpc>
                <a:spcPts val="4759"/>
              </a:lnSpc>
            </a:pPr>
            <a:endParaRPr lang="en-US" altLang="ja-JP" sz="4800" spc="139">
              <a:solidFill>
                <a:srgbClr val="247233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Noto Sans JP"/>
            </a:endParaRPr>
          </a:p>
          <a:p>
            <a:pPr marL="685800" indent="-685800">
              <a:lnSpc>
                <a:spcPts val="4759"/>
              </a:lnSpc>
              <a:buFont typeface="Wingdings" panose="05000000000000000000" pitchFamily="2" charset="2"/>
              <a:buChar char="ü"/>
            </a:pPr>
            <a:endParaRPr lang="en-US" altLang="ja-JP" sz="4800" spc="139">
              <a:solidFill>
                <a:srgbClr val="247233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Noto Sans JP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34DFBF7-BC83-BD47-0DFA-60C97A6CB7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7018" y="2238375"/>
            <a:ext cx="11801475" cy="7639050"/>
          </a:xfrm>
          <a:prstGeom prst="rect">
            <a:avLst/>
          </a:prstGeom>
        </p:spPr>
      </p:pic>
      <p:pic>
        <p:nvPicPr>
          <p:cNvPr id="14" name="オーディオ 13">
            <a:hlinkClick r:id="" action="ppaction://media"/>
            <a:extLst>
              <a:ext uri="{FF2B5EF4-FFF2-40B4-BE49-F238E27FC236}">
                <a16:creationId xmlns:a16="http://schemas.microsoft.com/office/drawing/2014/main" id="{60F53978-DF7E-4DD7-D28C-91DA1BF8E9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329688" t="-329688" r="-329688" b="-329688"/>
          <a:stretch>
            <a:fillRect/>
          </a:stretch>
        </p:blipFill>
        <p:spPr>
          <a:xfrm>
            <a:off x="15078456" y="7077456"/>
            <a:ext cx="3086100" cy="30861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548953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474"/>
    </mc:Choice>
    <mc:Fallback>
      <p:transition spd="slow" advTm="44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F8C77F-7C0D-3D1F-59AA-38FD4B1DB4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F9C4DEC1-2974-E44C-C473-1129DE5674B0}"/>
              </a:ext>
            </a:extLst>
          </p:cNvPr>
          <p:cNvGrpSpPr/>
          <p:nvPr/>
        </p:nvGrpSpPr>
        <p:grpSpPr>
          <a:xfrm>
            <a:off x="0" y="0"/>
            <a:ext cx="18288000" cy="10287000"/>
            <a:chOff x="0" y="0"/>
            <a:chExt cx="4816593" cy="270933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D8F54845-0E8F-E659-053C-FBFF5822DEFD}"/>
                </a:ext>
              </a:extLst>
            </p:cNvPr>
            <p:cNvSpPr/>
            <p:nvPr/>
          </p:nvSpPr>
          <p:spPr>
            <a:xfrm>
              <a:off x="0" y="0"/>
              <a:ext cx="4816592" cy="2709333"/>
            </a:xfrm>
            <a:custGeom>
              <a:avLst/>
              <a:gdLst/>
              <a:ahLst/>
              <a:cxnLst/>
              <a:rect l="l" t="t" r="r" b="b"/>
              <a:pathLst>
                <a:path w="4816592" h="2709333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0" cap="sq">
              <a:solidFill>
                <a:srgbClr val="247233"/>
              </a:solidFill>
              <a:prstDash val="solid"/>
              <a:miter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32CC6205-F108-CA25-4317-683C2987DD86}"/>
                </a:ext>
              </a:extLst>
            </p:cNvPr>
            <p:cNvSpPr txBox="1"/>
            <p:nvPr/>
          </p:nvSpPr>
          <p:spPr>
            <a:xfrm>
              <a:off x="0" y="-28575"/>
              <a:ext cx="4816593" cy="27379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AutoShape 5">
            <a:extLst>
              <a:ext uri="{FF2B5EF4-FFF2-40B4-BE49-F238E27FC236}">
                <a16:creationId xmlns:a16="http://schemas.microsoft.com/office/drawing/2014/main" id="{37CD952C-86D1-36FC-64C0-A66623368955}"/>
              </a:ext>
            </a:extLst>
          </p:cNvPr>
          <p:cNvSpPr/>
          <p:nvPr/>
        </p:nvSpPr>
        <p:spPr>
          <a:xfrm>
            <a:off x="0" y="1680555"/>
            <a:ext cx="18288000" cy="0"/>
          </a:xfrm>
          <a:prstGeom prst="line">
            <a:avLst/>
          </a:prstGeom>
          <a:ln w="38100" cap="flat">
            <a:solidFill>
              <a:srgbClr val="247233"/>
            </a:solidFill>
            <a:prstDash val="sysDot"/>
            <a:headEnd type="none" w="sm" len="sm"/>
            <a:tailEnd type="none" w="sm" len="sm"/>
          </a:ln>
        </p:spPr>
        <p:txBody>
          <a:bodyPr/>
          <a:lstStyle/>
          <a:p>
            <a:endParaRPr lang="ja-JP" altLang="en-US"/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BED1D6CD-9BA4-0ACF-099C-8E04BB44AF3B}"/>
              </a:ext>
            </a:extLst>
          </p:cNvPr>
          <p:cNvGrpSpPr/>
          <p:nvPr/>
        </p:nvGrpSpPr>
        <p:grpSpPr>
          <a:xfrm>
            <a:off x="670554" y="0"/>
            <a:ext cx="1606891" cy="2232277"/>
            <a:chOff x="0" y="0"/>
            <a:chExt cx="736600" cy="1023277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7EA16D4A-37F7-29C6-93CA-DA26006BEE05}"/>
                </a:ext>
              </a:extLst>
            </p:cNvPr>
            <p:cNvSpPr/>
            <p:nvPr/>
          </p:nvSpPr>
          <p:spPr>
            <a:xfrm>
              <a:off x="0" y="0"/>
              <a:ext cx="736600" cy="1023277"/>
            </a:xfrm>
            <a:custGeom>
              <a:avLst/>
              <a:gdLst/>
              <a:ahLst/>
              <a:cxnLst/>
              <a:rect l="l" t="t" r="r" b="b"/>
              <a:pathLst>
                <a:path w="736600" h="1023277">
                  <a:moveTo>
                    <a:pt x="736600" y="0"/>
                  </a:moveTo>
                  <a:lnTo>
                    <a:pt x="736600" y="1023277"/>
                  </a:lnTo>
                  <a:lnTo>
                    <a:pt x="368300" y="896277"/>
                  </a:lnTo>
                  <a:lnTo>
                    <a:pt x="0" y="1023277"/>
                  </a:lnTo>
                  <a:lnTo>
                    <a:pt x="0" y="0"/>
                  </a:lnTo>
                  <a:lnTo>
                    <a:pt x="736600" y="0"/>
                  </a:lnTo>
                  <a:close/>
                </a:path>
              </a:pathLst>
            </a:custGeom>
            <a:solidFill>
              <a:srgbClr val="247233"/>
            </a:solid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52558042-5FC8-B760-85F7-99E7B77E804A}"/>
                </a:ext>
              </a:extLst>
            </p:cNvPr>
            <p:cNvSpPr txBox="1"/>
            <p:nvPr/>
          </p:nvSpPr>
          <p:spPr>
            <a:xfrm>
              <a:off x="0" y="-28575"/>
              <a:ext cx="736600" cy="9248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TextBox 11">
            <a:extLst>
              <a:ext uri="{FF2B5EF4-FFF2-40B4-BE49-F238E27FC236}">
                <a16:creationId xmlns:a16="http://schemas.microsoft.com/office/drawing/2014/main" id="{B834785C-847C-F3A0-AB0E-B1A7984009C8}"/>
              </a:ext>
            </a:extLst>
          </p:cNvPr>
          <p:cNvSpPr txBox="1"/>
          <p:nvPr/>
        </p:nvSpPr>
        <p:spPr>
          <a:xfrm>
            <a:off x="812275" y="661201"/>
            <a:ext cx="1323449" cy="9656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840"/>
              </a:lnSpc>
              <a:spcBef>
                <a:spcPct val="0"/>
              </a:spcBef>
            </a:pPr>
            <a:r>
              <a:rPr lang="en-US" sz="5600" b="1" spc="560" dirty="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05</a:t>
            </a:r>
            <a:endParaRPr lang="en-US" sz="5600" b="1" u="none" spc="560" dirty="0">
              <a:solidFill>
                <a:srgbClr val="FFFFFF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E3DC1C8D-941A-507C-D4E0-1653C416AD71}"/>
              </a:ext>
            </a:extLst>
          </p:cNvPr>
          <p:cNvSpPr txBox="1"/>
          <p:nvPr/>
        </p:nvSpPr>
        <p:spPr>
          <a:xfrm>
            <a:off x="2973269" y="689776"/>
            <a:ext cx="13856323" cy="641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040"/>
              </a:lnSpc>
              <a:spcBef>
                <a:spcPct val="0"/>
              </a:spcBef>
            </a:pPr>
            <a:r>
              <a:rPr lang="en-US" altLang="ja-JP" sz="6000" spc="1080" dirty="0" err="1">
                <a:solidFill>
                  <a:srgbClr val="247233"/>
                </a:solidFill>
                <a:latin typeface="HGSSoeiKakugothicUB"/>
                <a:ea typeface="HGSSoeiKakugothicUB"/>
              </a:rPr>
              <a:t>Discu</a:t>
            </a:r>
            <a:r>
              <a:rPr lang="ja-JP" sz="6000" spc="1080">
                <a:solidFill>
                  <a:srgbClr val="247233"/>
                </a:solidFill>
                <a:latin typeface="HGSSoeiKakugothicUB"/>
                <a:ea typeface="HGSSoeiKakugothicUB"/>
              </a:rPr>
              <a:t>ssi</a:t>
            </a:r>
            <a:r>
              <a:rPr lang="en-US" altLang="ja-JP" sz="6000" spc="1080" dirty="0">
                <a:solidFill>
                  <a:srgbClr val="247233"/>
                </a:solidFill>
                <a:latin typeface="HGSSoeiKakugothicUB"/>
                <a:ea typeface="HGSSoeiKakugothicUB"/>
              </a:rPr>
              <a:t>on</a:t>
            </a:r>
          </a:p>
        </p:txBody>
      </p:sp>
      <p:sp>
        <p:nvSpPr>
          <p:cNvPr id="19" name="TextBox 14">
            <a:extLst>
              <a:ext uri="{FF2B5EF4-FFF2-40B4-BE49-F238E27FC236}">
                <a16:creationId xmlns:a16="http://schemas.microsoft.com/office/drawing/2014/main" id="{EA52C471-F1FA-E42D-1C91-2E42A227D00F}"/>
              </a:ext>
            </a:extLst>
          </p:cNvPr>
          <p:cNvSpPr txBox="1"/>
          <p:nvPr/>
        </p:nvSpPr>
        <p:spPr>
          <a:xfrm>
            <a:off x="670554" y="2373949"/>
            <a:ext cx="16946892" cy="121879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85800" indent="-685800">
              <a:lnSpc>
                <a:spcPts val="4759"/>
              </a:lnSpc>
              <a:buFont typeface="Arial" panose="05000000000000000000" pitchFamily="2" charset="2"/>
              <a:buChar char="•"/>
            </a:pPr>
            <a:r>
              <a:rPr lang="en-US" sz="4800" b="1" spc="139">
                <a:solidFill>
                  <a:srgbClr val="247233"/>
                </a:solidFill>
                <a:latin typeface="Calibri"/>
                <a:ea typeface="Calibri"/>
                <a:cs typeface="Calibri"/>
              </a:rPr>
              <a:t>OD </a:t>
            </a:r>
            <a:r>
              <a:rPr lang="en-US" sz="4800" b="1" spc="139">
                <a:solidFill>
                  <a:srgbClr val="247233"/>
                </a:solidFill>
                <a:latin typeface="Calibri"/>
                <a:ea typeface="Calibri"/>
                <a:cs typeface="+mn-lt"/>
              </a:rPr>
              <a:t>distance and travel</a:t>
            </a:r>
            <a:r>
              <a:rPr lang="en-US" sz="4800" b="1" spc="139">
                <a:solidFill>
                  <a:srgbClr val="247233"/>
                </a:solidFill>
                <a:ea typeface="+mn-lt"/>
                <a:cs typeface="+mn-lt"/>
              </a:rPr>
              <a:t> time</a:t>
            </a:r>
            <a:endParaRPr lang="en-US">
              <a:ea typeface="Calibri"/>
              <a:cs typeface="Calibri"/>
            </a:endParaRPr>
          </a:p>
          <a:p>
            <a:pPr>
              <a:lnSpc>
                <a:spcPts val="4759"/>
              </a:lnSpc>
            </a:pPr>
            <a:r>
              <a:rPr lang="en-US" sz="4800" spc="139" dirty="0">
                <a:solidFill>
                  <a:srgbClr val="247233"/>
                </a:solidFill>
                <a:ea typeface="+mn-lt"/>
                <a:cs typeface="+mn-lt"/>
              </a:rPr>
              <a:t>significant for all dependent variables.</a:t>
            </a:r>
            <a:br>
              <a:rPr lang="en-US" sz="4800" spc="139" dirty="0">
                <a:solidFill>
                  <a:srgbClr val="247233"/>
                </a:solidFill>
                <a:ea typeface="+mn-lt"/>
                <a:cs typeface="+mn-lt"/>
              </a:rPr>
            </a:br>
            <a:r>
              <a:rPr lang="en-US" sz="4800" spc="139" dirty="0">
                <a:solidFill>
                  <a:srgbClr val="247233"/>
                </a:solidFill>
                <a:ea typeface="+mn-lt"/>
                <a:cs typeface="+mn-lt"/>
              </a:rPr>
              <a:t> → Shorter travel time increases the probability of choosing that mode.</a:t>
            </a:r>
            <a:endParaRPr lang="en-US" dirty="0"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sz="4800" b="1" spc="139" dirty="0">
                <a:solidFill>
                  <a:srgbClr val="247233"/>
                </a:solidFill>
                <a:ea typeface="+mn-lt"/>
                <a:cs typeface="+mn-lt"/>
              </a:rPr>
              <a:t>Coefficient comparison</a:t>
            </a:r>
            <a:br>
              <a:rPr lang="en-US" sz="4800" b="1" spc="139" dirty="0">
                <a:solidFill>
                  <a:srgbClr val="247233"/>
                </a:solidFill>
                <a:ea typeface="+mn-lt"/>
                <a:cs typeface="+mn-lt"/>
              </a:rPr>
            </a:br>
            <a:r>
              <a:rPr lang="en-US" sz="4800" b="1" spc="139" dirty="0">
                <a:solidFill>
                  <a:srgbClr val="247233"/>
                </a:solidFill>
                <a:ea typeface="+mn-lt"/>
                <a:cs typeface="+mn-lt"/>
              </a:rPr>
              <a:t> → Walking is strongly affected by distance.</a:t>
            </a:r>
            <a:br>
              <a:rPr lang="en-US" sz="4800" b="1" spc="139" dirty="0">
                <a:solidFill>
                  <a:srgbClr val="247233"/>
                </a:solidFill>
                <a:ea typeface="+mn-lt"/>
                <a:cs typeface="+mn-lt"/>
              </a:rPr>
            </a:br>
            <a:r>
              <a:rPr lang="en-US" sz="4800" b="1" spc="139" dirty="0">
                <a:solidFill>
                  <a:srgbClr val="247233"/>
                </a:solidFill>
                <a:ea typeface="+mn-lt"/>
                <a:cs typeface="+mn-lt"/>
              </a:rPr>
              <a:t> → Car use is less sensitive to distance compared to other modes.</a:t>
            </a:r>
            <a:endParaRPr lang="en-US" dirty="0"/>
          </a:p>
          <a:p>
            <a:pPr>
              <a:lnSpc>
                <a:spcPts val="4759"/>
              </a:lnSpc>
            </a:pPr>
            <a:endParaRPr lang="en-US" altLang="ja-JP" sz="4800" spc="139" dirty="0">
              <a:solidFill>
                <a:srgbClr val="247233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Calibri"/>
            </a:endParaRPr>
          </a:p>
          <a:p>
            <a:pPr>
              <a:lnSpc>
                <a:spcPts val="4759"/>
              </a:lnSpc>
            </a:pPr>
            <a:endParaRPr lang="en-US" altLang="ja-JP" sz="4800" spc="139" dirty="0">
              <a:solidFill>
                <a:srgbClr val="247233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Noto Sans JP"/>
            </a:endParaRPr>
          </a:p>
          <a:p>
            <a:pPr>
              <a:lnSpc>
                <a:spcPts val="4759"/>
              </a:lnSpc>
            </a:pPr>
            <a:endParaRPr lang="en-US" altLang="ja-JP" sz="4800" spc="139" dirty="0">
              <a:solidFill>
                <a:srgbClr val="247233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Noto Sans JP"/>
            </a:endParaRPr>
          </a:p>
          <a:p>
            <a:pPr>
              <a:lnSpc>
                <a:spcPts val="4759"/>
              </a:lnSpc>
            </a:pPr>
            <a:endParaRPr lang="en-US" altLang="ja-JP" sz="4800" spc="139" dirty="0">
              <a:solidFill>
                <a:srgbClr val="247233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Noto Sans JP"/>
            </a:endParaRPr>
          </a:p>
          <a:p>
            <a:pPr>
              <a:lnSpc>
                <a:spcPts val="4759"/>
              </a:lnSpc>
            </a:pPr>
            <a:endParaRPr lang="en-US" altLang="ja-JP" sz="4800" spc="139" dirty="0">
              <a:solidFill>
                <a:srgbClr val="247233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Noto Sans JP"/>
            </a:endParaRPr>
          </a:p>
          <a:p>
            <a:pPr>
              <a:lnSpc>
                <a:spcPts val="4759"/>
              </a:lnSpc>
            </a:pPr>
            <a:endParaRPr lang="en-US" altLang="ja-JP" sz="4800" spc="139" dirty="0">
              <a:solidFill>
                <a:srgbClr val="247233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Noto Sans JP"/>
            </a:endParaRPr>
          </a:p>
          <a:p>
            <a:pPr>
              <a:lnSpc>
                <a:spcPts val="4759"/>
              </a:lnSpc>
            </a:pPr>
            <a:endParaRPr lang="en-US" altLang="ja-JP" sz="4800" spc="139" dirty="0">
              <a:solidFill>
                <a:srgbClr val="247233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Noto Sans JP"/>
            </a:endParaRPr>
          </a:p>
          <a:p>
            <a:pPr>
              <a:lnSpc>
                <a:spcPts val="4759"/>
              </a:lnSpc>
            </a:pPr>
            <a:endParaRPr lang="en-US" altLang="ja-JP" sz="4800" spc="139">
              <a:solidFill>
                <a:srgbClr val="247233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Noto Sans JP"/>
            </a:endParaRPr>
          </a:p>
          <a:p>
            <a:pPr>
              <a:lnSpc>
                <a:spcPts val="4759"/>
              </a:lnSpc>
            </a:pPr>
            <a:endParaRPr lang="en-US" altLang="ja-JP" sz="4800" spc="139">
              <a:solidFill>
                <a:srgbClr val="247233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Noto Sans JP"/>
            </a:endParaRPr>
          </a:p>
          <a:p>
            <a:pPr>
              <a:lnSpc>
                <a:spcPts val="4759"/>
              </a:lnSpc>
            </a:pPr>
            <a:endParaRPr lang="en-US" altLang="ja-JP" sz="4800" spc="139">
              <a:solidFill>
                <a:srgbClr val="247233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Noto Sans JP"/>
            </a:endParaRPr>
          </a:p>
          <a:p>
            <a:pPr marL="685800" indent="-685800">
              <a:lnSpc>
                <a:spcPts val="4759"/>
              </a:lnSpc>
              <a:buFont typeface="Arial" panose="05000000000000000000" pitchFamily="2" charset="2"/>
              <a:buChar char="•"/>
            </a:pPr>
            <a:endParaRPr lang="en-US" altLang="ja-JP" sz="4800" spc="139">
              <a:solidFill>
                <a:srgbClr val="247233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Noto Sans JP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3AF61D35-9326-FB55-DE6C-D71C0A53D0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94413" y="8160760"/>
            <a:ext cx="10678390" cy="2122343"/>
          </a:xfrm>
          <a:prstGeom prst="rect">
            <a:avLst/>
          </a:prstGeom>
        </p:spPr>
      </p:pic>
      <p:pic>
        <p:nvPicPr>
          <p:cNvPr id="10" name="オーディオ 9">
            <a:hlinkClick r:id="" action="ppaction://media"/>
            <a:extLst>
              <a:ext uri="{FF2B5EF4-FFF2-40B4-BE49-F238E27FC236}">
                <a16:creationId xmlns:a16="http://schemas.microsoft.com/office/drawing/2014/main" id="{D72CAA12-874A-C0A5-0C47-0B25CB8E42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329688" t="-329688" r="-329688" b="-329688"/>
          <a:stretch>
            <a:fillRect/>
          </a:stretch>
        </p:blipFill>
        <p:spPr>
          <a:xfrm>
            <a:off x="15078456" y="7077456"/>
            <a:ext cx="3086100" cy="30861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0451611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000"/>
    </mc:Choice>
    <mc:Fallback>
      <p:transition spd="slow" advTm="9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1FF7A3-3280-0C78-6FD4-1EB82209ED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7D0C7B88-149F-5D8E-0CDC-575AF570C023}"/>
              </a:ext>
            </a:extLst>
          </p:cNvPr>
          <p:cNvGrpSpPr/>
          <p:nvPr/>
        </p:nvGrpSpPr>
        <p:grpSpPr>
          <a:xfrm>
            <a:off x="0" y="0"/>
            <a:ext cx="18288000" cy="10287000"/>
            <a:chOff x="0" y="0"/>
            <a:chExt cx="4816593" cy="270933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0EF0644C-EB5C-938F-8D08-48F2E00CCFB1}"/>
                </a:ext>
              </a:extLst>
            </p:cNvPr>
            <p:cNvSpPr/>
            <p:nvPr/>
          </p:nvSpPr>
          <p:spPr>
            <a:xfrm>
              <a:off x="0" y="0"/>
              <a:ext cx="4816592" cy="2709333"/>
            </a:xfrm>
            <a:custGeom>
              <a:avLst/>
              <a:gdLst/>
              <a:ahLst/>
              <a:cxnLst/>
              <a:rect l="l" t="t" r="r" b="b"/>
              <a:pathLst>
                <a:path w="4816592" h="2709333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0" cap="sq">
              <a:solidFill>
                <a:srgbClr val="247233"/>
              </a:solidFill>
              <a:prstDash val="solid"/>
              <a:miter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E0C8868D-CAB1-AFD9-2ABB-A76C61497C55}"/>
                </a:ext>
              </a:extLst>
            </p:cNvPr>
            <p:cNvSpPr txBox="1"/>
            <p:nvPr/>
          </p:nvSpPr>
          <p:spPr>
            <a:xfrm>
              <a:off x="0" y="-28575"/>
              <a:ext cx="4816593" cy="27379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AutoShape 5">
            <a:extLst>
              <a:ext uri="{FF2B5EF4-FFF2-40B4-BE49-F238E27FC236}">
                <a16:creationId xmlns:a16="http://schemas.microsoft.com/office/drawing/2014/main" id="{59A22600-8C5F-724F-4A1A-75A1F9E72D48}"/>
              </a:ext>
            </a:extLst>
          </p:cNvPr>
          <p:cNvSpPr/>
          <p:nvPr/>
        </p:nvSpPr>
        <p:spPr>
          <a:xfrm>
            <a:off x="0" y="1680555"/>
            <a:ext cx="18288000" cy="0"/>
          </a:xfrm>
          <a:prstGeom prst="line">
            <a:avLst/>
          </a:prstGeom>
          <a:ln w="38100" cap="flat">
            <a:solidFill>
              <a:srgbClr val="247233"/>
            </a:solidFill>
            <a:prstDash val="sysDot"/>
            <a:headEnd type="none" w="sm" len="sm"/>
            <a:tailEnd type="none" w="sm" len="sm"/>
          </a:ln>
        </p:spPr>
        <p:txBody>
          <a:bodyPr/>
          <a:lstStyle/>
          <a:p>
            <a:endParaRPr lang="ja-JP" altLang="en-US"/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828926D5-B514-6718-AF69-966341A12FCD}"/>
              </a:ext>
            </a:extLst>
          </p:cNvPr>
          <p:cNvGrpSpPr/>
          <p:nvPr/>
        </p:nvGrpSpPr>
        <p:grpSpPr>
          <a:xfrm>
            <a:off x="670554" y="0"/>
            <a:ext cx="1606891" cy="2232277"/>
            <a:chOff x="0" y="0"/>
            <a:chExt cx="736600" cy="1023277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CE60D305-5B42-047C-82EC-74FDC39F3E40}"/>
                </a:ext>
              </a:extLst>
            </p:cNvPr>
            <p:cNvSpPr/>
            <p:nvPr/>
          </p:nvSpPr>
          <p:spPr>
            <a:xfrm>
              <a:off x="0" y="0"/>
              <a:ext cx="736600" cy="1023277"/>
            </a:xfrm>
            <a:custGeom>
              <a:avLst/>
              <a:gdLst/>
              <a:ahLst/>
              <a:cxnLst/>
              <a:rect l="l" t="t" r="r" b="b"/>
              <a:pathLst>
                <a:path w="736600" h="1023277">
                  <a:moveTo>
                    <a:pt x="736600" y="0"/>
                  </a:moveTo>
                  <a:lnTo>
                    <a:pt x="736600" y="1023277"/>
                  </a:lnTo>
                  <a:lnTo>
                    <a:pt x="368300" y="896277"/>
                  </a:lnTo>
                  <a:lnTo>
                    <a:pt x="0" y="1023277"/>
                  </a:lnTo>
                  <a:lnTo>
                    <a:pt x="0" y="0"/>
                  </a:lnTo>
                  <a:lnTo>
                    <a:pt x="736600" y="0"/>
                  </a:lnTo>
                  <a:close/>
                </a:path>
              </a:pathLst>
            </a:custGeom>
            <a:solidFill>
              <a:srgbClr val="247233"/>
            </a:solid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98C8DEB4-6A6D-2574-D317-C7AD6DCCA1CE}"/>
                </a:ext>
              </a:extLst>
            </p:cNvPr>
            <p:cNvSpPr txBox="1"/>
            <p:nvPr/>
          </p:nvSpPr>
          <p:spPr>
            <a:xfrm>
              <a:off x="0" y="-28575"/>
              <a:ext cx="736600" cy="9248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TextBox 11">
            <a:extLst>
              <a:ext uri="{FF2B5EF4-FFF2-40B4-BE49-F238E27FC236}">
                <a16:creationId xmlns:a16="http://schemas.microsoft.com/office/drawing/2014/main" id="{FDF7BC50-7385-FC22-B732-1734FEC6A1C0}"/>
              </a:ext>
            </a:extLst>
          </p:cNvPr>
          <p:cNvSpPr txBox="1"/>
          <p:nvPr/>
        </p:nvSpPr>
        <p:spPr>
          <a:xfrm>
            <a:off x="812275" y="661201"/>
            <a:ext cx="1323449" cy="9656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840"/>
              </a:lnSpc>
              <a:spcBef>
                <a:spcPct val="0"/>
              </a:spcBef>
            </a:pPr>
            <a:r>
              <a:rPr lang="en-US" sz="5600" b="1" spc="560" dirty="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05</a:t>
            </a:r>
            <a:endParaRPr lang="en-US" sz="5600" b="1" u="none" spc="560" dirty="0">
              <a:solidFill>
                <a:srgbClr val="FFFFFF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60F29CFA-71E1-6C4A-3011-F1F356011A2F}"/>
              </a:ext>
            </a:extLst>
          </p:cNvPr>
          <p:cNvSpPr txBox="1"/>
          <p:nvPr/>
        </p:nvSpPr>
        <p:spPr>
          <a:xfrm>
            <a:off x="2973269" y="689776"/>
            <a:ext cx="13856323" cy="641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040"/>
              </a:lnSpc>
              <a:spcBef>
                <a:spcPct val="0"/>
              </a:spcBef>
            </a:pPr>
            <a:r>
              <a:rPr lang="en-US" altLang="ja-JP" sz="6000" spc="1080" dirty="0" err="1">
                <a:solidFill>
                  <a:srgbClr val="247233"/>
                </a:solidFill>
                <a:latin typeface="HGSSoeiKakugothicUB"/>
                <a:ea typeface="HGSSoeiKakugothicUB"/>
              </a:rPr>
              <a:t>Discu</a:t>
            </a:r>
            <a:r>
              <a:rPr lang="ja-JP" sz="6000" spc="1080">
                <a:solidFill>
                  <a:srgbClr val="247233"/>
                </a:solidFill>
                <a:latin typeface="HGSSoeiKakugothicUB"/>
                <a:ea typeface="HGSSoeiKakugothicUB"/>
              </a:rPr>
              <a:t>ssi</a:t>
            </a:r>
            <a:r>
              <a:rPr lang="en-US" altLang="ja-JP" sz="6000" spc="1080" dirty="0">
                <a:solidFill>
                  <a:srgbClr val="247233"/>
                </a:solidFill>
                <a:latin typeface="HGSSoeiKakugothicUB"/>
                <a:ea typeface="HGSSoeiKakugothicUB"/>
              </a:rPr>
              <a:t>on</a:t>
            </a:r>
          </a:p>
        </p:txBody>
      </p:sp>
      <p:sp>
        <p:nvSpPr>
          <p:cNvPr id="19" name="TextBox 14">
            <a:extLst>
              <a:ext uri="{FF2B5EF4-FFF2-40B4-BE49-F238E27FC236}">
                <a16:creationId xmlns:a16="http://schemas.microsoft.com/office/drawing/2014/main" id="{789CB132-9610-A2A9-D391-8736EBD21161}"/>
              </a:ext>
            </a:extLst>
          </p:cNvPr>
          <p:cNvSpPr txBox="1"/>
          <p:nvPr/>
        </p:nvSpPr>
        <p:spPr>
          <a:xfrm>
            <a:off x="670554" y="2373949"/>
            <a:ext cx="16946892" cy="98488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85800" indent="-685800">
              <a:lnSpc>
                <a:spcPts val="4759"/>
              </a:lnSpc>
              <a:buFont typeface="Wingdings" panose="05000000000000000000" pitchFamily="2" charset="2"/>
              <a:buChar char="l"/>
            </a:pPr>
            <a:r>
              <a:rPr lang="en-US" altLang="ja-JP" sz="4800" spc="139" dirty="0">
                <a:solidFill>
                  <a:srgbClr val="247233"/>
                </a:solidFill>
                <a:latin typeface="HGS創英角ｺﾞｼｯｸUB"/>
                <a:ea typeface="HGS創英角ｺﾞｼｯｸUB"/>
                <a:cs typeface="Calibri"/>
              </a:rPr>
              <a:t>Pick and drop off</a:t>
            </a:r>
            <a:endParaRPr lang="en-US" sz="1200" spc="139" dirty="0">
              <a:solidFill>
                <a:srgbClr val="EEF0FF"/>
              </a:solidFill>
              <a:latin typeface="Arial"/>
              <a:ea typeface="HGS創英角ｺﾞｼｯｸUB"/>
              <a:cs typeface="Arial"/>
            </a:endParaRPr>
          </a:p>
          <a:p>
            <a:pPr>
              <a:lnSpc>
                <a:spcPts val="4759"/>
              </a:lnSpc>
            </a:pPr>
            <a:r>
              <a:rPr lang="en-US" sz="4800" b="1" spc="139" dirty="0">
                <a:solidFill>
                  <a:srgbClr val="247233"/>
                </a:solidFill>
                <a:ea typeface="+mn-lt"/>
                <a:cs typeface="+mn-lt"/>
              </a:rPr>
              <a:t>Highest coefficient for private cars.</a:t>
            </a:r>
            <a:br>
              <a:rPr lang="en-US" sz="4800" b="1" spc="139" dirty="0">
                <a:solidFill>
                  <a:srgbClr val="247233"/>
                </a:solidFill>
                <a:ea typeface="+mn-lt"/>
                <a:cs typeface="+mn-lt"/>
              </a:rPr>
            </a:br>
            <a:r>
              <a:rPr lang="en-US" sz="4800" b="1" spc="139" dirty="0">
                <a:solidFill>
                  <a:srgbClr val="247233"/>
                </a:solidFill>
                <a:ea typeface="+mn-lt"/>
                <a:cs typeface="+mn-lt"/>
              </a:rPr>
              <a:t>Children are most often picked up/dropped off by car.</a:t>
            </a:r>
            <a:br>
              <a:rPr lang="en-US" sz="4800" b="1" spc="139" dirty="0">
                <a:solidFill>
                  <a:srgbClr val="247233"/>
                </a:solidFill>
                <a:ea typeface="+mn-lt"/>
                <a:cs typeface="+mn-lt"/>
              </a:rPr>
            </a:br>
            <a:r>
              <a:rPr lang="en-US" sz="4800" b="1" spc="139" dirty="0">
                <a:solidFill>
                  <a:srgbClr val="247233"/>
                </a:solidFill>
                <a:ea typeface="+mn-lt"/>
                <a:cs typeface="+mn-lt"/>
              </a:rPr>
              <a:t>This behavior may contribute to congestion and increased car traffic in </a:t>
            </a:r>
            <a:r>
              <a:rPr lang="en-US" sz="4800" b="1" spc="139" dirty="0" err="1">
                <a:solidFill>
                  <a:srgbClr val="247233"/>
                </a:solidFill>
                <a:ea typeface="+mn-lt"/>
                <a:cs typeface="+mn-lt"/>
              </a:rPr>
              <a:t>Toyosu</a:t>
            </a:r>
            <a:r>
              <a:rPr lang="en-US" sz="4800" b="1" spc="139" dirty="0">
                <a:solidFill>
                  <a:srgbClr val="247233"/>
                </a:solidFill>
                <a:ea typeface="+mn-lt"/>
                <a:cs typeface="+mn-lt"/>
              </a:rPr>
              <a:t>.</a:t>
            </a:r>
            <a:endParaRPr lang="en-US">
              <a:ea typeface="Calibri"/>
              <a:cs typeface="Calibri"/>
            </a:endParaRPr>
          </a:p>
          <a:p>
            <a:pPr>
              <a:lnSpc>
                <a:spcPts val="4759"/>
              </a:lnSpc>
            </a:pPr>
            <a:endParaRPr lang="en-US" altLang="ja-JP" sz="4800" spc="139" dirty="0">
              <a:solidFill>
                <a:srgbClr val="247233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Calibri"/>
            </a:endParaRPr>
          </a:p>
          <a:p>
            <a:pPr>
              <a:lnSpc>
                <a:spcPts val="4759"/>
              </a:lnSpc>
            </a:pPr>
            <a:endParaRPr lang="en-US" altLang="ja-JP" sz="4800" spc="139" dirty="0">
              <a:solidFill>
                <a:srgbClr val="247233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Noto Sans JP"/>
            </a:endParaRPr>
          </a:p>
          <a:p>
            <a:pPr>
              <a:lnSpc>
                <a:spcPts val="4759"/>
              </a:lnSpc>
            </a:pPr>
            <a:endParaRPr lang="en-US" altLang="ja-JP" sz="4800" spc="139" dirty="0">
              <a:solidFill>
                <a:srgbClr val="247233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Noto Sans JP"/>
            </a:endParaRPr>
          </a:p>
          <a:p>
            <a:pPr>
              <a:lnSpc>
                <a:spcPts val="4759"/>
              </a:lnSpc>
            </a:pPr>
            <a:endParaRPr lang="en-US" altLang="ja-JP" sz="4800" spc="139" dirty="0">
              <a:solidFill>
                <a:srgbClr val="247233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Noto Sans JP"/>
            </a:endParaRPr>
          </a:p>
          <a:p>
            <a:pPr>
              <a:lnSpc>
                <a:spcPts val="4759"/>
              </a:lnSpc>
            </a:pPr>
            <a:endParaRPr lang="en-US" altLang="ja-JP" sz="4800" spc="139" dirty="0">
              <a:solidFill>
                <a:srgbClr val="247233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Noto Sans JP"/>
            </a:endParaRPr>
          </a:p>
          <a:p>
            <a:pPr>
              <a:lnSpc>
                <a:spcPts val="4759"/>
              </a:lnSpc>
            </a:pPr>
            <a:endParaRPr lang="en-US" altLang="ja-JP" sz="4800" spc="139" dirty="0">
              <a:solidFill>
                <a:srgbClr val="247233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Noto Sans JP"/>
            </a:endParaRPr>
          </a:p>
          <a:p>
            <a:pPr>
              <a:lnSpc>
                <a:spcPts val="4759"/>
              </a:lnSpc>
            </a:pPr>
            <a:endParaRPr lang="en-US" altLang="ja-JP" sz="4800" spc="139" dirty="0">
              <a:solidFill>
                <a:srgbClr val="247233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Noto Sans JP"/>
            </a:endParaRPr>
          </a:p>
          <a:p>
            <a:pPr>
              <a:lnSpc>
                <a:spcPts val="4759"/>
              </a:lnSpc>
            </a:pPr>
            <a:endParaRPr lang="en-US" altLang="ja-JP" sz="4800" spc="139">
              <a:solidFill>
                <a:srgbClr val="247233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Noto Sans JP"/>
            </a:endParaRPr>
          </a:p>
          <a:p>
            <a:pPr>
              <a:lnSpc>
                <a:spcPts val="4759"/>
              </a:lnSpc>
            </a:pPr>
            <a:endParaRPr lang="en-US" altLang="ja-JP" sz="4800" spc="139">
              <a:solidFill>
                <a:srgbClr val="247233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Noto Sans JP"/>
            </a:endParaRPr>
          </a:p>
          <a:p>
            <a:pPr>
              <a:lnSpc>
                <a:spcPts val="4759"/>
              </a:lnSpc>
            </a:pPr>
            <a:endParaRPr lang="en-US" altLang="ja-JP" sz="4800" spc="139">
              <a:solidFill>
                <a:srgbClr val="247233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Noto Sans JP"/>
            </a:endParaRPr>
          </a:p>
          <a:p>
            <a:pPr marL="685800" indent="-685800">
              <a:lnSpc>
                <a:spcPts val="4759"/>
              </a:lnSpc>
              <a:buFont typeface="Wingdings" panose="05000000000000000000" pitchFamily="2" charset="2"/>
              <a:buChar char="ü"/>
            </a:pPr>
            <a:endParaRPr lang="en-US" altLang="ja-JP" sz="4800" spc="139">
              <a:solidFill>
                <a:srgbClr val="247233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Noto Sans JP"/>
            </a:endParaRPr>
          </a:p>
        </p:txBody>
      </p:sp>
      <p:pic>
        <p:nvPicPr>
          <p:cNvPr id="10" name="オーディオ 9">
            <a:hlinkClick r:id="" action="ppaction://media"/>
            <a:extLst>
              <a:ext uri="{FF2B5EF4-FFF2-40B4-BE49-F238E27FC236}">
                <a16:creationId xmlns:a16="http://schemas.microsoft.com/office/drawing/2014/main" id="{2E77D930-37EA-4C1F-6C3B-B583FADCEFA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329688" t="-329688" r="-329688" b="-329688"/>
          <a:stretch>
            <a:fillRect/>
          </a:stretch>
        </p:blipFill>
        <p:spPr>
          <a:xfrm>
            <a:off x="15078456" y="7077456"/>
            <a:ext cx="3086100" cy="30861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373548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818"/>
    </mc:Choice>
    <mc:Fallback>
      <p:transition spd="slow" advTm="138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1CA9AE-3ACA-D4B9-0DDF-9C6AD34CBF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0C0DA7AD-A2CA-E81B-E901-D917524DE665}"/>
              </a:ext>
            </a:extLst>
          </p:cNvPr>
          <p:cNvGrpSpPr/>
          <p:nvPr/>
        </p:nvGrpSpPr>
        <p:grpSpPr>
          <a:xfrm>
            <a:off x="0" y="0"/>
            <a:ext cx="18288000" cy="10287000"/>
            <a:chOff x="0" y="0"/>
            <a:chExt cx="4816593" cy="270933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E1FFD540-7471-EA6E-A58A-0910B2C33A27}"/>
                </a:ext>
              </a:extLst>
            </p:cNvPr>
            <p:cNvSpPr/>
            <p:nvPr/>
          </p:nvSpPr>
          <p:spPr>
            <a:xfrm>
              <a:off x="0" y="0"/>
              <a:ext cx="4816592" cy="2709333"/>
            </a:xfrm>
            <a:custGeom>
              <a:avLst/>
              <a:gdLst/>
              <a:ahLst/>
              <a:cxnLst/>
              <a:rect l="l" t="t" r="r" b="b"/>
              <a:pathLst>
                <a:path w="4816592" h="2709333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0" cap="sq">
              <a:solidFill>
                <a:srgbClr val="247233"/>
              </a:solidFill>
              <a:prstDash val="solid"/>
              <a:miter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11AE116B-AAA3-D8A1-B9EA-755CE3879ECB}"/>
                </a:ext>
              </a:extLst>
            </p:cNvPr>
            <p:cNvSpPr txBox="1"/>
            <p:nvPr/>
          </p:nvSpPr>
          <p:spPr>
            <a:xfrm>
              <a:off x="0" y="-28575"/>
              <a:ext cx="4816593" cy="27379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AutoShape 5">
            <a:extLst>
              <a:ext uri="{FF2B5EF4-FFF2-40B4-BE49-F238E27FC236}">
                <a16:creationId xmlns:a16="http://schemas.microsoft.com/office/drawing/2014/main" id="{BAD8B712-8508-DDA1-C788-DAFD805B3155}"/>
              </a:ext>
            </a:extLst>
          </p:cNvPr>
          <p:cNvSpPr/>
          <p:nvPr/>
        </p:nvSpPr>
        <p:spPr>
          <a:xfrm>
            <a:off x="0" y="1680555"/>
            <a:ext cx="18288000" cy="0"/>
          </a:xfrm>
          <a:prstGeom prst="line">
            <a:avLst/>
          </a:prstGeom>
          <a:ln w="38100" cap="flat">
            <a:solidFill>
              <a:srgbClr val="247233"/>
            </a:solidFill>
            <a:prstDash val="sysDot"/>
            <a:headEnd type="none" w="sm" len="sm"/>
            <a:tailEnd type="none" w="sm" len="sm"/>
          </a:ln>
        </p:spPr>
        <p:txBody>
          <a:bodyPr/>
          <a:lstStyle/>
          <a:p>
            <a:endParaRPr lang="ja-JP" altLang="en-US"/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94B40073-F406-C481-DB35-3ABA4B229456}"/>
              </a:ext>
            </a:extLst>
          </p:cNvPr>
          <p:cNvGrpSpPr/>
          <p:nvPr/>
        </p:nvGrpSpPr>
        <p:grpSpPr>
          <a:xfrm>
            <a:off x="670554" y="0"/>
            <a:ext cx="1606891" cy="2232277"/>
            <a:chOff x="0" y="0"/>
            <a:chExt cx="736600" cy="1023277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B365ECFA-07A0-4294-1D9B-CE99C5D121B3}"/>
                </a:ext>
              </a:extLst>
            </p:cNvPr>
            <p:cNvSpPr/>
            <p:nvPr/>
          </p:nvSpPr>
          <p:spPr>
            <a:xfrm>
              <a:off x="0" y="0"/>
              <a:ext cx="736600" cy="1023277"/>
            </a:xfrm>
            <a:custGeom>
              <a:avLst/>
              <a:gdLst/>
              <a:ahLst/>
              <a:cxnLst/>
              <a:rect l="l" t="t" r="r" b="b"/>
              <a:pathLst>
                <a:path w="736600" h="1023277">
                  <a:moveTo>
                    <a:pt x="736600" y="0"/>
                  </a:moveTo>
                  <a:lnTo>
                    <a:pt x="736600" y="1023277"/>
                  </a:lnTo>
                  <a:lnTo>
                    <a:pt x="368300" y="896277"/>
                  </a:lnTo>
                  <a:lnTo>
                    <a:pt x="0" y="1023277"/>
                  </a:lnTo>
                  <a:lnTo>
                    <a:pt x="0" y="0"/>
                  </a:lnTo>
                  <a:lnTo>
                    <a:pt x="736600" y="0"/>
                  </a:lnTo>
                  <a:close/>
                </a:path>
              </a:pathLst>
            </a:custGeom>
            <a:solidFill>
              <a:srgbClr val="247233"/>
            </a:solid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B477EFF9-B49A-FC2A-C756-7971324BB858}"/>
                </a:ext>
              </a:extLst>
            </p:cNvPr>
            <p:cNvSpPr txBox="1"/>
            <p:nvPr/>
          </p:nvSpPr>
          <p:spPr>
            <a:xfrm>
              <a:off x="0" y="-28575"/>
              <a:ext cx="736600" cy="9248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TextBox 11">
            <a:extLst>
              <a:ext uri="{FF2B5EF4-FFF2-40B4-BE49-F238E27FC236}">
                <a16:creationId xmlns:a16="http://schemas.microsoft.com/office/drawing/2014/main" id="{5CFBD342-EDE0-7F8C-594A-2AF5F6584FE0}"/>
              </a:ext>
            </a:extLst>
          </p:cNvPr>
          <p:cNvSpPr txBox="1"/>
          <p:nvPr/>
        </p:nvSpPr>
        <p:spPr>
          <a:xfrm>
            <a:off x="812275" y="661201"/>
            <a:ext cx="1323449" cy="9656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840"/>
              </a:lnSpc>
              <a:spcBef>
                <a:spcPct val="0"/>
              </a:spcBef>
            </a:pPr>
            <a:r>
              <a:rPr lang="en-US" sz="5600" b="1" spc="560" dirty="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05</a:t>
            </a:r>
            <a:endParaRPr lang="en-US" sz="5600" b="1" u="none" spc="560" dirty="0">
              <a:solidFill>
                <a:srgbClr val="FFFFFF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C4A30275-22DA-A032-9EA8-65FD44931412}"/>
              </a:ext>
            </a:extLst>
          </p:cNvPr>
          <p:cNvSpPr txBox="1"/>
          <p:nvPr/>
        </p:nvSpPr>
        <p:spPr>
          <a:xfrm>
            <a:off x="2973269" y="689776"/>
            <a:ext cx="13856323" cy="641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040"/>
              </a:lnSpc>
              <a:spcBef>
                <a:spcPct val="0"/>
              </a:spcBef>
            </a:pPr>
            <a:r>
              <a:rPr lang="en-US" altLang="ja-JP" sz="6000" spc="1080" dirty="0">
                <a:solidFill>
                  <a:srgbClr val="247233"/>
                </a:solidFill>
                <a:latin typeface="HGSSoeiKakugothicUB"/>
                <a:ea typeface="HGSSoeiKakugothicUB"/>
              </a:rPr>
              <a:t>Policy evaluation</a:t>
            </a:r>
          </a:p>
        </p:txBody>
      </p:sp>
      <p:sp>
        <p:nvSpPr>
          <p:cNvPr id="10" name="TextBox 14">
            <a:extLst>
              <a:ext uri="{FF2B5EF4-FFF2-40B4-BE49-F238E27FC236}">
                <a16:creationId xmlns:a16="http://schemas.microsoft.com/office/drawing/2014/main" id="{E7B9E8DE-BE3D-F779-C315-4A17B5FC907C}"/>
              </a:ext>
            </a:extLst>
          </p:cNvPr>
          <p:cNvSpPr txBox="1"/>
          <p:nvPr/>
        </p:nvSpPr>
        <p:spPr>
          <a:xfrm>
            <a:off x="670554" y="2373949"/>
            <a:ext cx="16946892" cy="114492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buFont typeface="Arial" panose="05000000000000000000" pitchFamily="2" charset="2"/>
              <a:buChar char="•"/>
            </a:pPr>
            <a:r>
              <a:rPr lang="en-US" sz="4800" b="1" spc="139" dirty="0">
                <a:solidFill>
                  <a:srgbClr val="247233"/>
                </a:solidFill>
                <a:ea typeface="+mn-lt"/>
                <a:cs typeface="+mn-lt"/>
              </a:rPr>
              <a:t>Implication</a:t>
            </a:r>
            <a:br>
              <a:rPr lang="en-US" sz="4800" b="1" spc="139" dirty="0">
                <a:solidFill>
                  <a:srgbClr val="247233"/>
                </a:solidFill>
                <a:ea typeface="+mn-lt"/>
                <a:cs typeface="+mn-lt"/>
              </a:rPr>
            </a:br>
            <a:r>
              <a:rPr lang="en-US" sz="4800" b="1" spc="139" dirty="0">
                <a:solidFill>
                  <a:srgbClr val="247233"/>
                </a:solidFill>
                <a:ea typeface="+mn-lt"/>
                <a:cs typeface="+mn-lt"/>
              </a:rPr>
              <a:t> → This increases congestion and car traffic in the </a:t>
            </a:r>
            <a:r>
              <a:rPr lang="en-US" sz="4800" b="1" spc="139" dirty="0" err="1">
                <a:solidFill>
                  <a:srgbClr val="247233"/>
                </a:solidFill>
                <a:ea typeface="+mn-lt"/>
                <a:cs typeface="+mn-lt"/>
              </a:rPr>
              <a:t>Toyosu</a:t>
            </a:r>
            <a:r>
              <a:rPr lang="en-US" sz="4800" b="1" spc="139" dirty="0">
                <a:solidFill>
                  <a:srgbClr val="247233"/>
                </a:solidFill>
                <a:ea typeface="+mn-lt"/>
                <a:cs typeface="+mn-lt"/>
              </a:rPr>
              <a:t> area.</a:t>
            </a:r>
            <a:endParaRPr lang="en-US" dirty="0"/>
          </a:p>
          <a:p>
            <a:pPr>
              <a:buFont typeface="Arial" panose="05000000000000000000" pitchFamily="2" charset="2"/>
              <a:buChar char="•"/>
            </a:pPr>
            <a:r>
              <a:rPr lang="en-US" sz="4800" b="1" spc="139" dirty="0">
                <a:solidFill>
                  <a:srgbClr val="247233"/>
                </a:solidFill>
                <a:ea typeface="+mn-lt"/>
                <a:cs typeface="+mn-lt"/>
              </a:rPr>
              <a:t>Future possibility</a:t>
            </a:r>
            <a:br>
              <a:rPr lang="en-US" sz="4800" b="1" spc="139" dirty="0">
                <a:solidFill>
                  <a:srgbClr val="247233"/>
                </a:solidFill>
                <a:ea typeface="+mn-lt"/>
                <a:cs typeface="+mn-lt"/>
              </a:rPr>
            </a:br>
            <a:r>
              <a:rPr lang="en-US" sz="4800" b="1" spc="139" dirty="0">
                <a:solidFill>
                  <a:srgbClr val="247233"/>
                </a:solidFill>
                <a:ea typeface="+mn-lt"/>
                <a:cs typeface="+mn-lt"/>
              </a:rPr>
              <a:t> → Reducing car traffic could support the feasibility of introducing BRT in </a:t>
            </a:r>
            <a:r>
              <a:rPr lang="en-US" sz="4800" b="1" spc="139" dirty="0" err="1">
                <a:solidFill>
                  <a:srgbClr val="247233"/>
                </a:solidFill>
                <a:ea typeface="+mn-lt"/>
                <a:cs typeface="+mn-lt"/>
              </a:rPr>
              <a:t>Toyosu</a:t>
            </a:r>
            <a:r>
              <a:rPr lang="en-US" sz="4800" b="1" spc="139" dirty="0">
                <a:solidFill>
                  <a:srgbClr val="247233"/>
                </a:solidFill>
                <a:ea typeface="+mn-lt"/>
                <a:cs typeface="+mn-lt"/>
              </a:rPr>
              <a:t>.</a:t>
            </a:r>
            <a:endParaRPr lang="en-US" dirty="0">
              <a:ea typeface="+mn-lt"/>
              <a:cs typeface="+mn-lt"/>
            </a:endParaRPr>
          </a:p>
          <a:p>
            <a:pPr>
              <a:buFont typeface="Arial" panose="05000000000000000000" pitchFamily="2" charset="2"/>
              <a:buChar char="•"/>
            </a:pPr>
            <a:r>
              <a:rPr lang="en-US" sz="4800" b="1" spc="139" dirty="0">
                <a:solidFill>
                  <a:srgbClr val="247233"/>
                </a:solidFill>
                <a:ea typeface="+mn-lt"/>
                <a:cs typeface="+mn-lt"/>
              </a:rPr>
              <a:t>Key requirement</a:t>
            </a:r>
            <a:br>
              <a:rPr lang="en-US" sz="4800" b="1" spc="139" dirty="0">
                <a:solidFill>
                  <a:srgbClr val="247233"/>
                </a:solidFill>
                <a:ea typeface="+mn-lt"/>
                <a:cs typeface="+mn-lt"/>
              </a:rPr>
            </a:br>
            <a:r>
              <a:rPr lang="en-US" sz="4800" b="1" spc="139" dirty="0">
                <a:solidFill>
                  <a:srgbClr val="247233"/>
                </a:solidFill>
                <a:ea typeface="+mn-lt"/>
                <a:cs typeface="+mn-lt"/>
              </a:rPr>
              <a:t> → Both car traffic reduction and</a:t>
            </a:r>
            <a:r>
              <a:rPr lang="en-US" sz="4800" spc="139" dirty="0">
                <a:solidFill>
                  <a:srgbClr val="247233"/>
                </a:solidFill>
                <a:ea typeface="+mn-lt"/>
                <a:cs typeface="+mn-lt"/>
              </a:rPr>
              <a:t> improved BRT convenience must be pursued simultaneously.</a:t>
            </a:r>
            <a:endParaRPr lang="en-US" dirty="0"/>
          </a:p>
          <a:p>
            <a:pPr>
              <a:lnSpc>
                <a:spcPts val="4759"/>
              </a:lnSpc>
            </a:pPr>
            <a:endParaRPr lang="en-US" altLang="ja-JP" sz="4800" spc="139" dirty="0">
              <a:solidFill>
                <a:srgbClr val="247233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Calibri"/>
            </a:endParaRPr>
          </a:p>
          <a:p>
            <a:pPr>
              <a:lnSpc>
                <a:spcPts val="4759"/>
              </a:lnSpc>
            </a:pPr>
            <a:endParaRPr lang="en-US" altLang="ja-JP" sz="4800" spc="139" dirty="0">
              <a:solidFill>
                <a:srgbClr val="247233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Noto Sans JP"/>
            </a:endParaRPr>
          </a:p>
          <a:p>
            <a:pPr>
              <a:lnSpc>
                <a:spcPts val="4759"/>
              </a:lnSpc>
            </a:pPr>
            <a:endParaRPr lang="en-US" altLang="ja-JP" sz="4800" spc="139" dirty="0">
              <a:solidFill>
                <a:srgbClr val="247233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Noto Sans JP"/>
            </a:endParaRPr>
          </a:p>
          <a:p>
            <a:pPr>
              <a:lnSpc>
                <a:spcPts val="4759"/>
              </a:lnSpc>
            </a:pPr>
            <a:endParaRPr lang="en-US" altLang="ja-JP" sz="4800" spc="139" dirty="0">
              <a:solidFill>
                <a:srgbClr val="247233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Noto Sans JP"/>
            </a:endParaRPr>
          </a:p>
          <a:p>
            <a:pPr>
              <a:lnSpc>
                <a:spcPts val="4759"/>
              </a:lnSpc>
            </a:pPr>
            <a:endParaRPr lang="en-US" altLang="ja-JP" sz="4800" spc="139" dirty="0">
              <a:solidFill>
                <a:srgbClr val="247233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Noto Sans JP"/>
            </a:endParaRPr>
          </a:p>
          <a:p>
            <a:pPr>
              <a:lnSpc>
                <a:spcPts val="4759"/>
              </a:lnSpc>
            </a:pPr>
            <a:endParaRPr lang="en-US" altLang="ja-JP" sz="4800" spc="139">
              <a:solidFill>
                <a:srgbClr val="247233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Noto Sans JP"/>
            </a:endParaRPr>
          </a:p>
          <a:p>
            <a:pPr>
              <a:lnSpc>
                <a:spcPts val="4759"/>
              </a:lnSpc>
            </a:pPr>
            <a:endParaRPr lang="en-US" altLang="ja-JP" sz="4800" spc="139">
              <a:solidFill>
                <a:srgbClr val="247233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Noto Sans JP"/>
            </a:endParaRPr>
          </a:p>
          <a:p>
            <a:pPr>
              <a:lnSpc>
                <a:spcPts val="4759"/>
              </a:lnSpc>
            </a:pPr>
            <a:endParaRPr lang="en-US" altLang="ja-JP" sz="4800" spc="139">
              <a:solidFill>
                <a:srgbClr val="247233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Noto Sans JP"/>
            </a:endParaRPr>
          </a:p>
          <a:p>
            <a:pPr marL="685800" indent="-685800">
              <a:lnSpc>
                <a:spcPts val="4759"/>
              </a:lnSpc>
              <a:buFont typeface="Wingdings" panose="05000000000000000000" pitchFamily="2" charset="2"/>
              <a:buChar char="ü"/>
            </a:pPr>
            <a:endParaRPr lang="en-US" altLang="ja-JP" sz="4800" spc="139">
              <a:solidFill>
                <a:srgbClr val="247233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Noto Sans JP"/>
            </a:endParaRPr>
          </a:p>
        </p:txBody>
      </p:sp>
      <p:pic>
        <p:nvPicPr>
          <p:cNvPr id="13" name="オーディオ 12">
            <a:hlinkClick r:id="" action="ppaction://media"/>
            <a:extLst>
              <a:ext uri="{FF2B5EF4-FFF2-40B4-BE49-F238E27FC236}">
                <a16:creationId xmlns:a16="http://schemas.microsoft.com/office/drawing/2014/main" id="{A1019E2F-CB4D-61F2-1CBB-EE3F0FAC6D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329688" t="-329688" r="-329688" b="-329688"/>
          <a:stretch>
            <a:fillRect/>
          </a:stretch>
        </p:blipFill>
        <p:spPr>
          <a:xfrm>
            <a:off x="15078456" y="7077456"/>
            <a:ext cx="3086100" cy="30861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0128832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5992"/>
    </mc:Choice>
    <mc:Fallback>
      <p:transition spd="slow" advTm="359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72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4816593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2709333"/>
            </a:xfrm>
            <a:custGeom>
              <a:avLst/>
              <a:gdLst/>
              <a:ahLst/>
              <a:cxnLst/>
              <a:rect l="l" t="t" r="r" b="b"/>
              <a:pathLst>
                <a:path w="4816592" h="2709333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0" cap="sq">
              <a:solidFill>
                <a:srgbClr val="94BB9C"/>
              </a:solidFill>
              <a:prstDash val="solid"/>
              <a:miter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4816593" cy="27379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719791" y="4530090"/>
            <a:ext cx="14848413" cy="13407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</a:pPr>
            <a:r>
              <a:rPr lang="en-US" sz="9600" b="1" spc="719">
                <a:solidFill>
                  <a:srgbClr val="DFE8E1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THANK YOU!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4816593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2709333"/>
            </a:xfrm>
            <a:custGeom>
              <a:avLst/>
              <a:gdLst/>
              <a:ahLst/>
              <a:cxnLst/>
              <a:rect l="l" t="t" r="r" b="b"/>
              <a:pathLst>
                <a:path w="4816592" h="2709333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0" cap="sq">
              <a:solidFill>
                <a:srgbClr val="247233"/>
              </a:solidFill>
              <a:prstDash val="solid"/>
              <a:miter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4816593" cy="27379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4983573" y="343062"/>
            <a:ext cx="2089514" cy="2330155"/>
            <a:chOff x="0" y="0"/>
            <a:chExt cx="2786018" cy="3106873"/>
          </a:xfrm>
        </p:grpSpPr>
        <p:sp>
          <p:nvSpPr>
            <p:cNvPr id="6" name="Freeform 6"/>
            <p:cNvSpPr/>
            <p:nvPr/>
          </p:nvSpPr>
          <p:spPr>
            <a:xfrm>
              <a:off x="1300368" y="0"/>
              <a:ext cx="1485650" cy="3106873"/>
            </a:xfrm>
            <a:custGeom>
              <a:avLst/>
              <a:gdLst/>
              <a:ahLst/>
              <a:cxnLst/>
              <a:rect l="l" t="t" r="r" b="b"/>
              <a:pathLst>
                <a:path w="1485650" h="3106873">
                  <a:moveTo>
                    <a:pt x="0" y="0"/>
                  </a:moveTo>
                  <a:lnTo>
                    <a:pt x="1485650" y="0"/>
                  </a:lnTo>
                  <a:lnTo>
                    <a:pt x="1485650" y="3106873"/>
                  </a:lnTo>
                  <a:lnTo>
                    <a:pt x="0" y="31068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7" name="Freeform 7"/>
            <p:cNvSpPr/>
            <p:nvPr/>
          </p:nvSpPr>
          <p:spPr>
            <a:xfrm>
              <a:off x="0" y="954976"/>
              <a:ext cx="1028998" cy="2151897"/>
            </a:xfrm>
            <a:custGeom>
              <a:avLst/>
              <a:gdLst/>
              <a:ahLst/>
              <a:cxnLst/>
              <a:rect l="l" t="t" r="r" b="b"/>
              <a:pathLst>
                <a:path w="1028998" h="2151897">
                  <a:moveTo>
                    <a:pt x="0" y="0"/>
                  </a:moveTo>
                  <a:lnTo>
                    <a:pt x="1028998" y="0"/>
                  </a:lnTo>
                  <a:lnTo>
                    <a:pt x="1028998" y="2151897"/>
                  </a:lnTo>
                  <a:lnTo>
                    <a:pt x="0" y="21518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ja-JP" altLang="en-US"/>
            </a:p>
          </p:txBody>
        </p:sp>
      </p:grpSp>
      <p:sp>
        <p:nvSpPr>
          <p:cNvPr id="8" name="AutoShape 8"/>
          <p:cNvSpPr/>
          <p:nvPr/>
        </p:nvSpPr>
        <p:spPr>
          <a:xfrm>
            <a:off x="0" y="1680555"/>
            <a:ext cx="18288000" cy="0"/>
          </a:xfrm>
          <a:prstGeom prst="line">
            <a:avLst/>
          </a:prstGeom>
          <a:ln w="38100" cap="flat">
            <a:solidFill>
              <a:srgbClr val="247233"/>
            </a:solidFill>
            <a:prstDash val="sysDot"/>
            <a:headEnd type="none" w="sm" len="sm"/>
            <a:tailEnd type="none" w="sm" len="sm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9" name="TextBox 9"/>
          <p:cNvSpPr txBox="1"/>
          <p:nvPr/>
        </p:nvSpPr>
        <p:spPr>
          <a:xfrm>
            <a:off x="1698502" y="689776"/>
            <a:ext cx="13856323" cy="647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040"/>
              </a:lnSpc>
            </a:pPr>
            <a:r>
              <a:rPr lang="en-US" altLang="ja-JP" sz="6000" b="1">
                <a:solidFill>
                  <a:srgbClr val="247233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Contents</a:t>
            </a:r>
            <a:endParaRPr lang="en-US" sz="6000" b="1" spc="1080">
              <a:solidFill>
                <a:srgbClr val="247233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Noto Sans JP"/>
              <a:sym typeface="Noto Sans JP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5166144" y="2712860"/>
            <a:ext cx="6894585" cy="5810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>
              <a:lnSpc>
                <a:spcPts val="5040"/>
              </a:lnSpc>
              <a:spcBef>
                <a:spcPct val="0"/>
              </a:spcBef>
            </a:pPr>
            <a:r>
              <a:rPr lang="en-US" altLang="ja-JP" sz="3600">
                <a:solidFill>
                  <a:srgbClr val="247233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Background and Objectives</a:t>
            </a:r>
            <a:endParaRPr lang="en-US" sz="3600" spc="540">
              <a:solidFill>
                <a:srgbClr val="247233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Noto Sans JP"/>
              <a:sym typeface="Noto Sans JP"/>
            </a:endParaRPr>
          </a:p>
        </p:txBody>
      </p:sp>
      <p:grpSp>
        <p:nvGrpSpPr>
          <p:cNvPr id="11" name="Group 11"/>
          <p:cNvGrpSpPr/>
          <p:nvPr/>
        </p:nvGrpSpPr>
        <p:grpSpPr>
          <a:xfrm>
            <a:off x="3454395" y="2465167"/>
            <a:ext cx="1194521" cy="1194521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37233"/>
            </a:solid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43013" tIns="43013" rIns="43013" bIns="43013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3412964" y="2777323"/>
            <a:ext cx="1277382" cy="613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040"/>
              </a:lnSpc>
              <a:spcBef>
                <a:spcPct val="0"/>
              </a:spcBef>
            </a:pPr>
            <a:r>
              <a:rPr lang="en-US" sz="3600" b="1" u="none" spc="359">
                <a:solidFill>
                  <a:srgbClr val="DFE8E1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01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6365202" y="4076791"/>
            <a:ext cx="7488973" cy="5810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>
              <a:lnSpc>
                <a:spcPts val="5040"/>
              </a:lnSpc>
              <a:spcBef>
                <a:spcPct val="0"/>
              </a:spcBef>
            </a:pPr>
            <a:r>
              <a:rPr lang="en-US" altLang="ja-JP" sz="3600">
                <a:solidFill>
                  <a:srgbClr val="247233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Data and Methods</a:t>
            </a:r>
            <a:endParaRPr lang="en-US" sz="3600" spc="540">
              <a:solidFill>
                <a:srgbClr val="247233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Noto Sans JP"/>
              <a:sym typeface="Noto Sans JP"/>
            </a:endParaRPr>
          </a:p>
        </p:txBody>
      </p:sp>
      <p:grpSp>
        <p:nvGrpSpPr>
          <p:cNvPr id="16" name="Group 16"/>
          <p:cNvGrpSpPr/>
          <p:nvPr/>
        </p:nvGrpSpPr>
        <p:grpSpPr>
          <a:xfrm>
            <a:off x="4653453" y="3829098"/>
            <a:ext cx="1194521" cy="1194521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37233"/>
            </a:solid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43013" tIns="43013" rIns="43013" bIns="43013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4612022" y="4141253"/>
            <a:ext cx="1277382" cy="613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040"/>
              </a:lnSpc>
              <a:spcBef>
                <a:spcPct val="0"/>
              </a:spcBef>
            </a:pPr>
            <a:r>
              <a:rPr lang="en-US" sz="3600" b="1" u="none" spc="359">
                <a:solidFill>
                  <a:srgbClr val="DFE8E1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02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7564260" y="5440721"/>
            <a:ext cx="8464069" cy="5810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ts val="5040"/>
              </a:lnSpc>
              <a:spcBef>
                <a:spcPct val="0"/>
              </a:spcBef>
            </a:pPr>
            <a:r>
              <a:rPr lang="en-US" altLang="ja-JP" sz="3600">
                <a:solidFill>
                  <a:srgbClr val="247233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Basic Analysis</a:t>
            </a:r>
            <a:endParaRPr lang="en-US" sz="3600" spc="540">
              <a:solidFill>
                <a:srgbClr val="247233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Noto Sans JP"/>
              <a:sym typeface="Noto Sans JP"/>
            </a:endParaRPr>
          </a:p>
        </p:txBody>
      </p:sp>
      <p:grpSp>
        <p:nvGrpSpPr>
          <p:cNvPr id="21" name="Group 21"/>
          <p:cNvGrpSpPr/>
          <p:nvPr/>
        </p:nvGrpSpPr>
        <p:grpSpPr>
          <a:xfrm>
            <a:off x="5852511" y="5193028"/>
            <a:ext cx="1194521" cy="1194521"/>
            <a:chOff x="0" y="0"/>
            <a:chExt cx="812800" cy="8128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37233"/>
            </a:solid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43013" tIns="43013" rIns="43013" bIns="43013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5811080" y="5505183"/>
            <a:ext cx="1277382" cy="613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040"/>
              </a:lnSpc>
              <a:spcBef>
                <a:spcPct val="0"/>
              </a:spcBef>
            </a:pPr>
            <a:r>
              <a:rPr lang="en-US" sz="3600" b="1" u="none" spc="359">
                <a:solidFill>
                  <a:srgbClr val="DFE8E1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03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8763318" y="6804651"/>
            <a:ext cx="7265011" cy="5810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>
              <a:lnSpc>
                <a:spcPts val="5040"/>
              </a:lnSpc>
              <a:spcBef>
                <a:spcPct val="0"/>
              </a:spcBef>
            </a:pPr>
            <a:r>
              <a:rPr lang="en-US" altLang="ja-JP" sz="3600">
                <a:solidFill>
                  <a:srgbClr val="247233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Model-Based Analysis</a:t>
            </a:r>
            <a:endParaRPr lang="en-US" sz="3600" spc="540">
              <a:solidFill>
                <a:srgbClr val="247233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Noto Sans JP"/>
              <a:sym typeface="Noto Sans JP"/>
            </a:endParaRPr>
          </a:p>
        </p:txBody>
      </p:sp>
      <p:grpSp>
        <p:nvGrpSpPr>
          <p:cNvPr id="26" name="Group 26"/>
          <p:cNvGrpSpPr/>
          <p:nvPr/>
        </p:nvGrpSpPr>
        <p:grpSpPr>
          <a:xfrm>
            <a:off x="7051569" y="6556958"/>
            <a:ext cx="1194521" cy="1194521"/>
            <a:chOff x="0" y="0"/>
            <a:chExt cx="812800" cy="812800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37233"/>
            </a:solid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43013" tIns="43013" rIns="43013" bIns="43013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7010139" y="6869113"/>
            <a:ext cx="1277382" cy="613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040"/>
              </a:lnSpc>
              <a:spcBef>
                <a:spcPct val="0"/>
              </a:spcBef>
            </a:pPr>
            <a:r>
              <a:rPr lang="en-US" sz="3600" b="1" u="none" spc="359">
                <a:solidFill>
                  <a:srgbClr val="DFE8E1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04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9962377" y="8147800"/>
            <a:ext cx="8310389" cy="5810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040"/>
              </a:lnSpc>
              <a:spcBef>
                <a:spcPct val="0"/>
              </a:spcBef>
            </a:pPr>
            <a:r>
              <a:rPr lang="en-US" altLang="ja-JP" sz="3600" dirty="0">
                <a:solidFill>
                  <a:srgbClr val="247233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Discussion and Policy evaluation</a:t>
            </a:r>
            <a:endParaRPr lang="en-US" sz="3600" spc="540" dirty="0">
              <a:solidFill>
                <a:srgbClr val="247233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Noto Sans JP"/>
              <a:sym typeface="Noto Sans JP"/>
            </a:endParaRPr>
          </a:p>
        </p:txBody>
      </p:sp>
      <p:grpSp>
        <p:nvGrpSpPr>
          <p:cNvPr id="31" name="Group 31"/>
          <p:cNvGrpSpPr/>
          <p:nvPr/>
        </p:nvGrpSpPr>
        <p:grpSpPr>
          <a:xfrm>
            <a:off x="8250628" y="7920888"/>
            <a:ext cx="1194521" cy="1194521"/>
            <a:chOff x="0" y="0"/>
            <a:chExt cx="812800" cy="812800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37233"/>
            </a:solid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43013" tIns="43013" rIns="43013" bIns="43013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4" name="TextBox 34"/>
          <p:cNvSpPr txBox="1"/>
          <p:nvPr/>
        </p:nvSpPr>
        <p:spPr>
          <a:xfrm>
            <a:off x="8209197" y="8233044"/>
            <a:ext cx="1277382" cy="613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040"/>
              </a:lnSpc>
              <a:spcBef>
                <a:spcPct val="0"/>
              </a:spcBef>
            </a:pPr>
            <a:r>
              <a:rPr lang="en-US" sz="3600" b="1" u="none" spc="359">
                <a:solidFill>
                  <a:srgbClr val="DFE8E1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05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698502" y="7123757"/>
            <a:ext cx="5541627" cy="20250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920"/>
              </a:lnSpc>
            </a:pPr>
            <a:r>
              <a:rPr lang="en-US" sz="7200" spc="359">
                <a:solidFill>
                  <a:srgbClr val="94BB9C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Table of </a:t>
            </a:r>
          </a:p>
          <a:p>
            <a:pPr marL="0" lvl="0" indent="0" algn="l">
              <a:lnSpc>
                <a:spcPts val="7920"/>
              </a:lnSpc>
              <a:spcBef>
                <a:spcPct val="0"/>
              </a:spcBef>
            </a:pPr>
            <a:r>
              <a:rPr lang="en-US" sz="7200" spc="359">
                <a:solidFill>
                  <a:srgbClr val="94BB9C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Contents</a:t>
            </a:r>
          </a:p>
        </p:txBody>
      </p:sp>
      <p:pic>
        <p:nvPicPr>
          <p:cNvPr id="38" name="オーディオ 37">
            <a:hlinkClick r:id="" action="ppaction://media"/>
            <a:extLst>
              <a:ext uri="{FF2B5EF4-FFF2-40B4-BE49-F238E27FC236}">
                <a16:creationId xmlns:a16="http://schemas.microsoft.com/office/drawing/2014/main" id="{2F9FE9C2-6953-5D77-1E98-DEF1534617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329688" t="-329688" r="-329688" b="-329688"/>
          <a:stretch>
            <a:fillRect/>
          </a:stretch>
        </p:blipFill>
        <p:spPr>
          <a:xfrm>
            <a:off x="15078456" y="7077456"/>
            <a:ext cx="3086100" cy="3086100"/>
          </a:xfrm>
          <a:prstGeom prst="ellipse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329"/>
    </mc:Choice>
    <mc:Fallback>
      <p:transition spd="slow" advTm="43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799FFC-F4F0-2234-B697-0DFF77DAF9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4730EC17-88B0-C159-72E4-0FB8DB03B948}"/>
              </a:ext>
            </a:extLst>
          </p:cNvPr>
          <p:cNvGrpSpPr/>
          <p:nvPr/>
        </p:nvGrpSpPr>
        <p:grpSpPr>
          <a:xfrm>
            <a:off x="0" y="0"/>
            <a:ext cx="18288000" cy="10287000"/>
            <a:chOff x="0" y="0"/>
            <a:chExt cx="4816593" cy="270933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628BD70F-B447-E5E1-46E9-CDCE8C6ED051}"/>
                </a:ext>
              </a:extLst>
            </p:cNvPr>
            <p:cNvSpPr/>
            <p:nvPr/>
          </p:nvSpPr>
          <p:spPr>
            <a:xfrm>
              <a:off x="0" y="0"/>
              <a:ext cx="4816592" cy="2709333"/>
            </a:xfrm>
            <a:custGeom>
              <a:avLst/>
              <a:gdLst/>
              <a:ahLst/>
              <a:cxnLst/>
              <a:rect l="l" t="t" r="r" b="b"/>
              <a:pathLst>
                <a:path w="4816592" h="2709333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0" cap="sq">
              <a:solidFill>
                <a:srgbClr val="247233"/>
              </a:solidFill>
              <a:prstDash val="solid"/>
              <a:miter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F384E716-7BF8-2A30-07C0-80BEB6E9FEBF}"/>
                </a:ext>
              </a:extLst>
            </p:cNvPr>
            <p:cNvSpPr txBox="1"/>
            <p:nvPr/>
          </p:nvSpPr>
          <p:spPr>
            <a:xfrm>
              <a:off x="0" y="-28575"/>
              <a:ext cx="4816593" cy="27379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>
            <a:extLst>
              <a:ext uri="{FF2B5EF4-FFF2-40B4-BE49-F238E27FC236}">
                <a16:creationId xmlns:a16="http://schemas.microsoft.com/office/drawing/2014/main" id="{F4524A7D-5B61-7DA9-8F13-91987B6B4192}"/>
              </a:ext>
            </a:extLst>
          </p:cNvPr>
          <p:cNvSpPr/>
          <p:nvPr/>
        </p:nvSpPr>
        <p:spPr>
          <a:xfrm>
            <a:off x="290477" y="6861274"/>
            <a:ext cx="17727427" cy="3182910"/>
          </a:xfrm>
          <a:custGeom>
            <a:avLst/>
            <a:gdLst/>
            <a:ahLst/>
            <a:cxnLst/>
            <a:rect l="l" t="t" r="r" b="b"/>
            <a:pathLst>
              <a:path w="17727427" h="3182910">
                <a:moveTo>
                  <a:pt x="0" y="0"/>
                </a:moveTo>
                <a:lnTo>
                  <a:pt x="17727427" y="0"/>
                </a:lnTo>
                <a:lnTo>
                  <a:pt x="17727427" y="3182910"/>
                </a:lnTo>
                <a:lnTo>
                  <a:pt x="0" y="31829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ja-JP" altLang="en-US"/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641B7D3C-955B-D567-E2B4-63CE4F516E13}"/>
              </a:ext>
            </a:extLst>
          </p:cNvPr>
          <p:cNvGrpSpPr/>
          <p:nvPr/>
        </p:nvGrpSpPr>
        <p:grpSpPr>
          <a:xfrm>
            <a:off x="1363098" y="7714029"/>
            <a:ext cx="15561804" cy="2330155"/>
            <a:chOff x="0" y="0"/>
            <a:chExt cx="20749071" cy="3106873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ABFCB441-E52E-C648-09CF-258EF171B5D3}"/>
                </a:ext>
              </a:extLst>
            </p:cNvPr>
            <p:cNvSpPr/>
            <p:nvPr/>
          </p:nvSpPr>
          <p:spPr>
            <a:xfrm>
              <a:off x="0" y="0"/>
              <a:ext cx="1485650" cy="3106873"/>
            </a:xfrm>
            <a:custGeom>
              <a:avLst/>
              <a:gdLst/>
              <a:ahLst/>
              <a:cxnLst/>
              <a:rect l="l" t="t" r="r" b="b"/>
              <a:pathLst>
                <a:path w="1485650" h="3106873">
                  <a:moveTo>
                    <a:pt x="0" y="0"/>
                  </a:moveTo>
                  <a:lnTo>
                    <a:pt x="1485650" y="0"/>
                  </a:lnTo>
                  <a:lnTo>
                    <a:pt x="1485650" y="3106873"/>
                  </a:lnTo>
                  <a:lnTo>
                    <a:pt x="0" y="31068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FA489A60-EADE-CC04-941E-A888EDC432C5}"/>
                </a:ext>
              </a:extLst>
            </p:cNvPr>
            <p:cNvSpPr/>
            <p:nvPr/>
          </p:nvSpPr>
          <p:spPr>
            <a:xfrm>
              <a:off x="4000347" y="514667"/>
              <a:ext cx="1239546" cy="2592206"/>
            </a:xfrm>
            <a:custGeom>
              <a:avLst/>
              <a:gdLst/>
              <a:ahLst/>
              <a:cxnLst/>
              <a:rect l="l" t="t" r="r" b="b"/>
              <a:pathLst>
                <a:path w="1239546" h="2592206">
                  <a:moveTo>
                    <a:pt x="0" y="0"/>
                  </a:moveTo>
                  <a:lnTo>
                    <a:pt x="1239546" y="0"/>
                  </a:lnTo>
                  <a:lnTo>
                    <a:pt x="1239546" y="2592206"/>
                  </a:lnTo>
                  <a:lnTo>
                    <a:pt x="0" y="25922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8D0B50D0-12DF-E776-B200-A4E34E244C8E}"/>
                </a:ext>
              </a:extLst>
            </p:cNvPr>
            <p:cNvSpPr/>
            <p:nvPr/>
          </p:nvSpPr>
          <p:spPr>
            <a:xfrm>
              <a:off x="8309875" y="0"/>
              <a:ext cx="1485650" cy="3106873"/>
            </a:xfrm>
            <a:custGeom>
              <a:avLst/>
              <a:gdLst/>
              <a:ahLst/>
              <a:cxnLst/>
              <a:rect l="l" t="t" r="r" b="b"/>
              <a:pathLst>
                <a:path w="1485650" h="3106873">
                  <a:moveTo>
                    <a:pt x="0" y="0"/>
                  </a:moveTo>
                  <a:lnTo>
                    <a:pt x="1485650" y="0"/>
                  </a:lnTo>
                  <a:lnTo>
                    <a:pt x="1485650" y="3106873"/>
                  </a:lnTo>
                  <a:lnTo>
                    <a:pt x="0" y="31068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15B29143-11F4-6D6F-BE14-EB974A8A34EF}"/>
                </a:ext>
              </a:extLst>
            </p:cNvPr>
            <p:cNvSpPr/>
            <p:nvPr/>
          </p:nvSpPr>
          <p:spPr>
            <a:xfrm>
              <a:off x="11754936" y="514667"/>
              <a:ext cx="1239546" cy="2592206"/>
            </a:xfrm>
            <a:custGeom>
              <a:avLst/>
              <a:gdLst/>
              <a:ahLst/>
              <a:cxnLst/>
              <a:rect l="l" t="t" r="r" b="b"/>
              <a:pathLst>
                <a:path w="1239546" h="2592206">
                  <a:moveTo>
                    <a:pt x="0" y="0"/>
                  </a:moveTo>
                  <a:lnTo>
                    <a:pt x="1239546" y="0"/>
                  </a:lnTo>
                  <a:lnTo>
                    <a:pt x="1239546" y="2592206"/>
                  </a:lnTo>
                  <a:lnTo>
                    <a:pt x="0" y="25922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D6EA9567-89FF-07F2-E5BF-D5DE3100CA19}"/>
                </a:ext>
              </a:extLst>
            </p:cNvPr>
            <p:cNvSpPr/>
            <p:nvPr/>
          </p:nvSpPr>
          <p:spPr>
            <a:xfrm>
              <a:off x="15509179" y="0"/>
              <a:ext cx="1485650" cy="3106873"/>
            </a:xfrm>
            <a:custGeom>
              <a:avLst/>
              <a:gdLst/>
              <a:ahLst/>
              <a:cxnLst/>
              <a:rect l="l" t="t" r="r" b="b"/>
              <a:pathLst>
                <a:path w="1485650" h="3106873">
                  <a:moveTo>
                    <a:pt x="0" y="0"/>
                  </a:moveTo>
                  <a:lnTo>
                    <a:pt x="1485650" y="0"/>
                  </a:lnTo>
                  <a:lnTo>
                    <a:pt x="1485650" y="3106873"/>
                  </a:lnTo>
                  <a:lnTo>
                    <a:pt x="0" y="31068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36CCE3C8-6DBD-57F7-F013-4994A5387BDF}"/>
                </a:ext>
              </a:extLst>
            </p:cNvPr>
            <p:cNvSpPr/>
            <p:nvPr/>
          </p:nvSpPr>
          <p:spPr>
            <a:xfrm>
              <a:off x="19509526" y="514667"/>
              <a:ext cx="1239546" cy="2592206"/>
            </a:xfrm>
            <a:custGeom>
              <a:avLst/>
              <a:gdLst/>
              <a:ahLst/>
              <a:cxnLst/>
              <a:rect l="l" t="t" r="r" b="b"/>
              <a:pathLst>
                <a:path w="1239546" h="2592206">
                  <a:moveTo>
                    <a:pt x="0" y="0"/>
                  </a:moveTo>
                  <a:lnTo>
                    <a:pt x="1239545" y="0"/>
                  </a:lnTo>
                  <a:lnTo>
                    <a:pt x="1239545" y="2592206"/>
                  </a:lnTo>
                  <a:lnTo>
                    <a:pt x="0" y="25922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ja-JP" altLang="en-US"/>
            </a:p>
          </p:txBody>
        </p:sp>
      </p:grpSp>
      <p:grpSp>
        <p:nvGrpSpPr>
          <p:cNvPr id="13" name="Group 13">
            <a:extLst>
              <a:ext uri="{FF2B5EF4-FFF2-40B4-BE49-F238E27FC236}">
                <a16:creationId xmlns:a16="http://schemas.microsoft.com/office/drawing/2014/main" id="{CF7BD61E-01C7-A5C8-A44A-5E0411D14E81}"/>
              </a:ext>
            </a:extLst>
          </p:cNvPr>
          <p:cNvGrpSpPr/>
          <p:nvPr/>
        </p:nvGrpSpPr>
        <p:grpSpPr>
          <a:xfrm>
            <a:off x="2717796" y="8177162"/>
            <a:ext cx="13194848" cy="2109838"/>
            <a:chOff x="0" y="0"/>
            <a:chExt cx="17593131" cy="2813118"/>
          </a:xfrm>
        </p:grpSpPr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477E2A57-064A-182F-4DD6-9BFF09CDEBB9}"/>
                </a:ext>
              </a:extLst>
            </p:cNvPr>
            <p:cNvSpPr/>
            <p:nvPr/>
          </p:nvSpPr>
          <p:spPr>
            <a:xfrm>
              <a:off x="12192568" y="185799"/>
              <a:ext cx="1242005" cy="2627319"/>
            </a:xfrm>
            <a:custGeom>
              <a:avLst/>
              <a:gdLst/>
              <a:ahLst/>
              <a:cxnLst/>
              <a:rect l="l" t="t" r="r" b="b"/>
              <a:pathLst>
                <a:path w="1242005" h="2627319">
                  <a:moveTo>
                    <a:pt x="0" y="0"/>
                  </a:moveTo>
                  <a:lnTo>
                    <a:pt x="1242006" y="0"/>
                  </a:lnTo>
                  <a:lnTo>
                    <a:pt x="1242006" y="2627319"/>
                  </a:lnTo>
                  <a:lnTo>
                    <a:pt x="0" y="2627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A40850DE-6A94-0797-EFA5-BDB93DF7713D}"/>
                </a:ext>
              </a:extLst>
            </p:cNvPr>
            <p:cNvSpPr/>
            <p:nvPr/>
          </p:nvSpPr>
          <p:spPr>
            <a:xfrm flipH="1">
              <a:off x="0" y="300323"/>
              <a:ext cx="1233554" cy="2512795"/>
            </a:xfrm>
            <a:custGeom>
              <a:avLst/>
              <a:gdLst/>
              <a:ahLst/>
              <a:cxnLst/>
              <a:rect l="l" t="t" r="r" b="b"/>
              <a:pathLst>
                <a:path w="1233554" h="2512795">
                  <a:moveTo>
                    <a:pt x="1233554" y="0"/>
                  </a:moveTo>
                  <a:lnTo>
                    <a:pt x="0" y="0"/>
                  </a:lnTo>
                  <a:lnTo>
                    <a:pt x="0" y="2512795"/>
                  </a:lnTo>
                  <a:lnTo>
                    <a:pt x="1233554" y="2512795"/>
                  </a:lnTo>
                  <a:lnTo>
                    <a:pt x="1233554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8D548B04-9E0B-4B39-1FC2-A82A7AFD5A94}"/>
                </a:ext>
              </a:extLst>
            </p:cNvPr>
            <p:cNvSpPr/>
            <p:nvPr/>
          </p:nvSpPr>
          <p:spPr>
            <a:xfrm>
              <a:off x="16702607" y="185799"/>
              <a:ext cx="890524" cy="2627319"/>
            </a:xfrm>
            <a:custGeom>
              <a:avLst/>
              <a:gdLst/>
              <a:ahLst/>
              <a:cxnLst/>
              <a:rect l="l" t="t" r="r" b="b"/>
              <a:pathLst>
                <a:path w="890524" h="2627319">
                  <a:moveTo>
                    <a:pt x="0" y="0"/>
                  </a:moveTo>
                  <a:lnTo>
                    <a:pt x="890524" y="0"/>
                  </a:lnTo>
                  <a:lnTo>
                    <a:pt x="890524" y="2627319"/>
                  </a:lnTo>
                  <a:lnTo>
                    <a:pt x="0" y="2627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E765A3DC-206E-CF0F-392B-75C91600D64C}"/>
                </a:ext>
              </a:extLst>
            </p:cNvPr>
            <p:cNvSpPr/>
            <p:nvPr/>
          </p:nvSpPr>
          <p:spPr>
            <a:xfrm>
              <a:off x="4096383" y="0"/>
              <a:ext cx="1589412" cy="2813118"/>
            </a:xfrm>
            <a:custGeom>
              <a:avLst/>
              <a:gdLst/>
              <a:ahLst/>
              <a:cxnLst/>
              <a:rect l="l" t="t" r="r" b="b"/>
              <a:pathLst>
                <a:path w="1589412" h="2813118">
                  <a:moveTo>
                    <a:pt x="0" y="0"/>
                  </a:moveTo>
                  <a:lnTo>
                    <a:pt x="1589412" y="0"/>
                  </a:lnTo>
                  <a:lnTo>
                    <a:pt x="1589412" y="2813118"/>
                  </a:lnTo>
                  <a:lnTo>
                    <a:pt x="0" y="28131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ja-JP" altLang="en-US"/>
            </a:p>
          </p:txBody>
        </p:sp>
      </p:grpSp>
      <p:sp>
        <p:nvSpPr>
          <p:cNvPr id="18" name="TextBox 18">
            <a:extLst>
              <a:ext uri="{FF2B5EF4-FFF2-40B4-BE49-F238E27FC236}">
                <a16:creationId xmlns:a16="http://schemas.microsoft.com/office/drawing/2014/main" id="{52BFAC4E-B88E-FEDA-58DE-C0D6C8350D19}"/>
              </a:ext>
            </a:extLst>
          </p:cNvPr>
          <p:cNvSpPr txBox="1"/>
          <p:nvPr/>
        </p:nvSpPr>
        <p:spPr>
          <a:xfrm>
            <a:off x="1869225" y="3547484"/>
            <a:ext cx="14549546" cy="21544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00"/>
              </a:lnSpc>
            </a:pPr>
            <a:r>
              <a:rPr lang="ja-JP" altLang="en-US" sz="8000" b="1" spc="1680">
                <a:solidFill>
                  <a:srgbClr val="247233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Noto Sans JP Heavy"/>
                <a:sym typeface="Noto Sans JP Heavy"/>
              </a:rPr>
              <a:t>付録</a:t>
            </a:r>
            <a:br>
              <a:rPr lang="en-US" altLang="ja-JP" sz="8000" b="1" spc="1680">
                <a:solidFill>
                  <a:srgbClr val="247233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Noto Sans JP Heavy"/>
                <a:sym typeface="Noto Sans JP Heavy"/>
              </a:rPr>
            </a:br>
            <a:r>
              <a:rPr lang="ja-JP" altLang="en-US" sz="8000" b="1" spc="1680">
                <a:solidFill>
                  <a:srgbClr val="247233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Noto Sans JP Heavy"/>
                <a:sym typeface="Noto Sans JP Heavy"/>
              </a:rPr>
              <a:t>基礎分析データ集</a:t>
            </a:r>
            <a:endParaRPr lang="en-US" altLang="ja-JP" sz="8000" b="1" spc="1680">
              <a:solidFill>
                <a:srgbClr val="247233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Noto Sans JP Heavy"/>
              <a:sym typeface="Noto Sans JP Heavy"/>
            </a:endParaRPr>
          </a:p>
        </p:txBody>
      </p:sp>
    </p:spTree>
    <p:extLst>
      <p:ext uri="{BB962C8B-B14F-4D97-AF65-F5344CB8AC3E}">
        <p14:creationId xmlns:p14="http://schemas.microsoft.com/office/powerpoint/2010/main" val="17021233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グラフ 1">
            <a:extLst>
              <a:ext uri="{FF2B5EF4-FFF2-40B4-BE49-F238E27FC236}">
                <a16:creationId xmlns:a16="http://schemas.microsoft.com/office/drawing/2014/main" id="{C1FF4BDE-E845-FDD0-D73C-CB41F05F93E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7689523"/>
              </p:ext>
            </p:extLst>
          </p:nvPr>
        </p:nvGraphicFramePr>
        <p:xfrm>
          <a:off x="152400" y="342900"/>
          <a:ext cx="5619750" cy="3581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グラフ 3">
            <a:extLst>
              <a:ext uri="{FF2B5EF4-FFF2-40B4-BE49-F238E27FC236}">
                <a16:creationId xmlns:a16="http://schemas.microsoft.com/office/drawing/2014/main" id="{6E97EF23-3572-EB20-83D4-2433760B4A5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83634118"/>
              </p:ext>
            </p:extLst>
          </p:nvPr>
        </p:nvGraphicFramePr>
        <p:xfrm>
          <a:off x="6155531" y="295275"/>
          <a:ext cx="5262563" cy="36290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グラフ 4">
            <a:extLst>
              <a:ext uri="{FF2B5EF4-FFF2-40B4-BE49-F238E27FC236}">
                <a16:creationId xmlns:a16="http://schemas.microsoft.com/office/drawing/2014/main" id="{81DAACDC-FAAB-1280-A97C-8229DCB5F7A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01546571"/>
              </p:ext>
            </p:extLst>
          </p:nvPr>
        </p:nvGraphicFramePr>
        <p:xfrm>
          <a:off x="12268200" y="295276"/>
          <a:ext cx="5029200" cy="36290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グラフ 5">
            <a:extLst>
              <a:ext uri="{FF2B5EF4-FFF2-40B4-BE49-F238E27FC236}">
                <a16:creationId xmlns:a16="http://schemas.microsoft.com/office/drawing/2014/main" id="{6D3B838D-6350-ADCB-15D0-1614F61B75B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55614294"/>
              </p:ext>
            </p:extLst>
          </p:nvPr>
        </p:nvGraphicFramePr>
        <p:xfrm>
          <a:off x="152400" y="3784600"/>
          <a:ext cx="5491163" cy="3457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8" name="グラフ 7">
            <a:extLst>
              <a:ext uri="{FF2B5EF4-FFF2-40B4-BE49-F238E27FC236}">
                <a16:creationId xmlns:a16="http://schemas.microsoft.com/office/drawing/2014/main" id="{D4846BFA-9479-8B6B-2AA0-069C36C1A69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7076722"/>
              </p:ext>
            </p:extLst>
          </p:nvPr>
        </p:nvGraphicFramePr>
        <p:xfrm>
          <a:off x="12369799" y="3924300"/>
          <a:ext cx="5272088" cy="3448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3" name="グラフ 2">
            <a:extLst>
              <a:ext uri="{FF2B5EF4-FFF2-40B4-BE49-F238E27FC236}">
                <a16:creationId xmlns:a16="http://schemas.microsoft.com/office/drawing/2014/main" id="{6527BE48-3295-C8E8-DBF9-529528DA2B4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43201422"/>
              </p:ext>
            </p:extLst>
          </p:nvPr>
        </p:nvGraphicFramePr>
        <p:xfrm>
          <a:off x="6449218" y="3924300"/>
          <a:ext cx="5243513" cy="3448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8879052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グラフ 1">
            <a:extLst>
              <a:ext uri="{FF2B5EF4-FFF2-40B4-BE49-F238E27FC236}">
                <a16:creationId xmlns:a16="http://schemas.microsoft.com/office/drawing/2014/main" id="{709D056B-8538-4C1D-4D0F-F7134923A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89004620"/>
              </p:ext>
            </p:extLst>
          </p:nvPr>
        </p:nvGraphicFramePr>
        <p:xfrm>
          <a:off x="519170" y="749775"/>
          <a:ext cx="4552156" cy="27551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グラフ 2">
            <a:extLst>
              <a:ext uri="{FF2B5EF4-FFF2-40B4-BE49-F238E27FC236}">
                <a16:creationId xmlns:a16="http://schemas.microsoft.com/office/drawing/2014/main" id="{BCD482EC-4559-C97B-6CA3-05C26C3C3F6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06654501"/>
              </p:ext>
            </p:extLst>
          </p:nvPr>
        </p:nvGraphicFramePr>
        <p:xfrm>
          <a:off x="6052375" y="437861"/>
          <a:ext cx="4552157" cy="27551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18131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グラフ 1">
            <a:extLst>
              <a:ext uri="{FF2B5EF4-FFF2-40B4-BE49-F238E27FC236}">
                <a16:creationId xmlns:a16="http://schemas.microsoft.com/office/drawing/2014/main" id="{D925F928-2A33-A221-E879-888935AEF23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61922686"/>
              </p:ext>
            </p:extLst>
          </p:nvPr>
        </p:nvGraphicFramePr>
        <p:xfrm>
          <a:off x="316021" y="2038757"/>
          <a:ext cx="4584826" cy="27804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グラフ 2">
            <a:extLst>
              <a:ext uri="{FF2B5EF4-FFF2-40B4-BE49-F238E27FC236}">
                <a16:creationId xmlns:a16="http://schemas.microsoft.com/office/drawing/2014/main" id="{007C6627-C265-359A-DF02-A06274E0115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0849099"/>
              </p:ext>
            </p:extLst>
          </p:nvPr>
        </p:nvGraphicFramePr>
        <p:xfrm>
          <a:off x="5811844" y="1965129"/>
          <a:ext cx="4584826" cy="27776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グラフ 3">
            <a:extLst>
              <a:ext uri="{FF2B5EF4-FFF2-40B4-BE49-F238E27FC236}">
                <a16:creationId xmlns:a16="http://schemas.microsoft.com/office/drawing/2014/main" id="{2F0290EE-374E-CAAB-EE14-B42A139AFE7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93383781"/>
              </p:ext>
            </p:extLst>
          </p:nvPr>
        </p:nvGraphicFramePr>
        <p:xfrm>
          <a:off x="11810512" y="1960781"/>
          <a:ext cx="4584827" cy="27776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グラフ 4">
            <a:extLst>
              <a:ext uri="{FF2B5EF4-FFF2-40B4-BE49-F238E27FC236}">
                <a16:creationId xmlns:a16="http://schemas.microsoft.com/office/drawing/2014/main" id="{24E7AB4F-0153-F846-6286-824AC36BEB9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77968199"/>
              </p:ext>
            </p:extLst>
          </p:nvPr>
        </p:nvGraphicFramePr>
        <p:xfrm>
          <a:off x="470304" y="5977926"/>
          <a:ext cx="4571220" cy="27659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6" name="グラフ 5">
            <a:extLst>
              <a:ext uri="{FF2B5EF4-FFF2-40B4-BE49-F238E27FC236}">
                <a16:creationId xmlns:a16="http://schemas.microsoft.com/office/drawing/2014/main" id="{F5D7F47E-C82C-58F1-4F4F-B165C227068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72770782"/>
              </p:ext>
            </p:extLst>
          </p:nvPr>
        </p:nvGraphicFramePr>
        <p:xfrm>
          <a:off x="6085686" y="5977926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7" name="グラフ 6">
            <a:extLst>
              <a:ext uri="{FF2B5EF4-FFF2-40B4-BE49-F238E27FC236}">
                <a16:creationId xmlns:a16="http://schemas.microsoft.com/office/drawing/2014/main" id="{20ACFF70-9BA7-75FD-C31C-E1B5C35D483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14689578"/>
              </p:ext>
            </p:extLst>
          </p:nvPr>
        </p:nvGraphicFramePr>
        <p:xfrm>
          <a:off x="11701848" y="5800562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24527514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グラフ 1">
            <a:extLst>
              <a:ext uri="{FF2B5EF4-FFF2-40B4-BE49-F238E27FC236}">
                <a16:creationId xmlns:a16="http://schemas.microsoft.com/office/drawing/2014/main" id="{5D3695AD-6D20-1397-524B-D58B1CEF009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46641896"/>
              </p:ext>
            </p:extLst>
          </p:nvPr>
        </p:nvGraphicFramePr>
        <p:xfrm>
          <a:off x="286603" y="343238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グラフ 2">
            <a:extLst>
              <a:ext uri="{FF2B5EF4-FFF2-40B4-BE49-F238E27FC236}">
                <a16:creationId xmlns:a16="http://schemas.microsoft.com/office/drawing/2014/main" id="{706B4648-DF9D-3784-9ACD-7BF5CFDDAD7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31131743"/>
              </p:ext>
            </p:extLst>
          </p:nvPr>
        </p:nvGraphicFramePr>
        <p:xfrm>
          <a:off x="6612464" y="343238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グラフ 3">
            <a:extLst>
              <a:ext uri="{FF2B5EF4-FFF2-40B4-BE49-F238E27FC236}">
                <a16:creationId xmlns:a16="http://schemas.microsoft.com/office/drawing/2014/main" id="{D925C661-DEA9-806B-724C-CB9D59B0377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6893152"/>
              </p:ext>
            </p:extLst>
          </p:nvPr>
        </p:nvGraphicFramePr>
        <p:xfrm>
          <a:off x="13429397" y="491519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グラフ 4">
            <a:extLst>
              <a:ext uri="{FF2B5EF4-FFF2-40B4-BE49-F238E27FC236}">
                <a16:creationId xmlns:a16="http://schemas.microsoft.com/office/drawing/2014/main" id="{B640C17F-B01B-C700-9F50-260A754E004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82683196"/>
              </p:ext>
            </p:extLst>
          </p:nvPr>
        </p:nvGraphicFramePr>
        <p:xfrm>
          <a:off x="286603" y="51435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6" name="グラフ 5">
            <a:extLst>
              <a:ext uri="{FF2B5EF4-FFF2-40B4-BE49-F238E27FC236}">
                <a16:creationId xmlns:a16="http://schemas.microsoft.com/office/drawing/2014/main" id="{7890DD80-BD3B-E95F-9E4A-D07BCFEB1ED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60087436"/>
              </p:ext>
            </p:extLst>
          </p:nvPr>
        </p:nvGraphicFramePr>
        <p:xfrm>
          <a:off x="5220269" y="51435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7" name="グラフ 6">
            <a:extLst>
              <a:ext uri="{FF2B5EF4-FFF2-40B4-BE49-F238E27FC236}">
                <a16:creationId xmlns:a16="http://schemas.microsoft.com/office/drawing/2014/main" id="{342E289B-7152-E448-07A1-2578A49E496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50935147"/>
              </p:ext>
            </p:extLst>
          </p:nvPr>
        </p:nvGraphicFramePr>
        <p:xfrm>
          <a:off x="10434977" y="5283084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8747121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4816593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2709333"/>
            </a:xfrm>
            <a:custGeom>
              <a:avLst/>
              <a:gdLst/>
              <a:ahLst/>
              <a:cxnLst/>
              <a:rect l="l" t="t" r="r" b="b"/>
              <a:pathLst>
                <a:path w="4816592" h="2709333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0" cap="sq">
              <a:solidFill>
                <a:srgbClr val="247233"/>
              </a:solidFill>
              <a:prstDash val="solid"/>
              <a:miter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4816593" cy="27379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AutoShape 5"/>
          <p:cNvSpPr/>
          <p:nvPr/>
        </p:nvSpPr>
        <p:spPr>
          <a:xfrm>
            <a:off x="0" y="1680555"/>
            <a:ext cx="18288000" cy="0"/>
          </a:xfrm>
          <a:prstGeom prst="line">
            <a:avLst/>
          </a:prstGeom>
          <a:ln w="38100" cap="flat">
            <a:solidFill>
              <a:srgbClr val="247233"/>
            </a:solidFill>
            <a:prstDash val="sysDot"/>
            <a:headEnd type="none" w="sm" len="sm"/>
            <a:tailEnd type="none" w="sm" len="sm"/>
          </a:ln>
        </p:spPr>
        <p:txBody>
          <a:bodyPr/>
          <a:lstStyle/>
          <a:p>
            <a:endParaRPr lang="ja-JP" altLang="en-US"/>
          </a:p>
        </p:txBody>
      </p:sp>
      <p:grpSp>
        <p:nvGrpSpPr>
          <p:cNvPr id="6" name="Group 6"/>
          <p:cNvGrpSpPr/>
          <p:nvPr/>
        </p:nvGrpSpPr>
        <p:grpSpPr>
          <a:xfrm>
            <a:off x="670554" y="0"/>
            <a:ext cx="1606891" cy="2232277"/>
            <a:chOff x="0" y="0"/>
            <a:chExt cx="736600" cy="102327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736600" cy="1023277"/>
            </a:xfrm>
            <a:custGeom>
              <a:avLst/>
              <a:gdLst/>
              <a:ahLst/>
              <a:cxnLst/>
              <a:rect l="l" t="t" r="r" b="b"/>
              <a:pathLst>
                <a:path w="736600" h="1023277">
                  <a:moveTo>
                    <a:pt x="736600" y="0"/>
                  </a:moveTo>
                  <a:lnTo>
                    <a:pt x="736600" y="1023277"/>
                  </a:lnTo>
                  <a:lnTo>
                    <a:pt x="368300" y="896277"/>
                  </a:lnTo>
                  <a:lnTo>
                    <a:pt x="0" y="1023277"/>
                  </a:lnTo>
                  <a:lnTo>
                    <a:pt x="0" y="0"/>
                  </a:lnTo>
                  <a:lnTo>
                    <a:pt x="736600" y="0"/>
                  </a:lnTo>
                  <a:close/>
                </a:path>
              </a:pathLst>
            </a:custGeom>
            <a:solidFill>
              <a:srgbClr val="247233"/>
            </a:solid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736600" cy="9248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812275" y="661201"/>
            <a:ext cx="1323449" cy="953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840"/>
              </a:lnSpc>
              <a:spcBef>
                <a:spcPct val="0"/>
              </a:spcBef>
            </a:pPr>
            <a:r>
              <a:rPr lang="en-US" sz="5600" b="1" u="none" spc="56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01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973269" y="689776"/>
            <a:ext cx="13856323" cy="641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>
              <a:lnSpc>
                <a:spcPts val="5040"/>
              </a:lnSpc>
              <a:spcBef>
                <a:spcPct val="0"/>
              </a:spcBef>
            </a:pPr>
            <a:r>
              <a:rPr lang="en-US" altLang="ja-JP" sz="6000">
                <a:solidFill>
                  <a:schemeClr val="bg2">
                    <a:lumMod val="50000"/>
                  </a:schemeClr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Background</a:t>
            </a:r>
            <a:endParaRPr lang="en-US" sz="6000" u="none" spc="1080">
              <a:solidFill>
                <a:schemeClr val="bg2">
                  <a:lumMod val="50000"/>
                </a:schemeClr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Noto Sans JP"/>
              <a:sym typeface="Noto Sans JP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1698500" y="2820945"/>
            <a:ext cx="7445498" cy="8800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840"/>
              </a:lnSpc>
            </a:pPr>
            <a:r>
              <a:rPr lang="ja-JP" altLang="en-US" sz="5600">
                <a:solidFill>
                  <a:srgbClr val="247233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Noto Sans JP"/>
                <a:sym typeface="Noto Sans JP"/>
              </a:rPr>
              <a:t>◎</a:t>
            </a:r>
            <a:r>
              <a:rPr lang="en-US" altLang="ja-JP" sz="6000" err="1">
                <a:solidFill>
                  <a:schemeClr val="bg2">
                    <a:lumMod val="50000"/>
                  </a:schemeClr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Toyosu</a:t>
            </a:r>
            <a:r>
              <a:rPr lang="en-US" altLang="ja-JP" sz="6000">
                <a:solidFill>
                  <a:schemeClr val="bg2">
                    <a:lumMod val="50000"/>
                  </a:schemeClr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, Tokyo</a:t>
            </a:r>
            <a:endParaRPr lang="en-US" sz="5600">
              <a:solidFill>
                <a:schemeClr val="bg2">
                  <a:lumMod val="50000"/>
                </a:schemeClr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Noto Sans JP"/>
              <a:sym typeface="Noto Sans JP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1698502" y="4310278"/>
            <a:ext cx="14227298" cy="30457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759"/>
              </a:lnSpc>
            </a:pPr>
            <a:r>
              <a:rPr lang="en-US" altLang="ja-JP" sz="3600"/>
              <a:t>"</a:t>
            </a:r>
            <a:r>
              <a:rPr lang="en-US" altLang="ja-JP" sz="360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Ranked 5th in Tokyo Metro Ridership</a:t>
            </a:r>
            <a:r>
              <a:rPr lang="ja-JP" altLang="en-US" sz="3600" spc="139">
                <a:solidFill>
                  <a:srgbClr val="247233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Noto Sans JP"/>
                <a:sym typeface="Noto Sans JP"/>
              </a:rPr>
              <a:t>（</a:t>
            </a:r>
            <a:r>
              <a:rPr lang="en-US" altLang="ja-JP" sz="3600" spc="139">
                <a:solidFill>
                  <a:srgbClr val="247233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Noto Sans JP"/>
                <a:sym typeface="Noto Sans JP"/>
              </a:rPr>
              <a:t>2024</a:t>
            </a:r>
            <a:r>
              <a:rPr lang="ja-JP" altLang="en-US" sz="3600" spc="139">
                <a:solidFill>
                  <a:srgbClr val="247233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Noto Sans JP"/>
                <a:sym typeface="Noto Sans JP"/>
              </a:rPr>
              <a:t>年度　参考：</a:t>
            </a:r>
            <a:r>
              <a:rPr lang="ja-JP" altLang="en-US" sz="3600">
                <a:hlinkClick r:id="rId5"/>
              </a:rPr>
              <a:t>各駅の乗降人員ランキング｜東京メトロ</a:t>
            </a:r>
            <a:r>
              <a:rPr lang="ja-JP" altLang="en-US" sz="3600" spc="139">
                <a:solidFill>
                  <a:srgbClr val="247233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Noto Sans JP"/>
                <a:sym typeface="Noto Sans JP"/>
              </a:rPr>
              <a:t>）</a:t>
            </a:r>
            <a:endParaRPr lang="en-US" altLang="ja-JP" sz="3600" spc="139">
              <a:solidFill>
                <a:srgbClr val="247233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Noto Sans JP"/>
              <a:sym typeface="Noto Sans JP"/>
            </a:endParaRPr>
          </a:p>
          <a:p>
            <a:pPr marL="457200" indent="-457200">
              <a:lnSpc>
                <a:spcPts val="4759"/>
              </a:lnSpc>
              <a:buFont typeface="Wingdings" panose="05000000000000000000" pitchFamily="2" charset="2"/>
              <a:buChar char="l"/>
            </a:pPr>
            <a:r>
              <a:rPr lang="en-US" altLang="ja-JP" sz="360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Congestion in Public Transportation Caused by Commuters and Students</a:t>
            </a:r>
          </a:p>
          <a:p>
            <a:pPr marL="457200" indent="-457200">
              <a:lnSpc>
                <a:spcPts val="4759"/>
              </a:lnSpc>
              <a:buFont typeface="Wingdings" panose="05000000000000000000" pitchFamily="2" charset="2"/>
              <a:buChar char="l"/>
            </a:pPr>
            <a:r>
              <a:rPr lang="en-US" altLang="ja-JP" sz="360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The Emergence of BRT as a New Form of Public Transportation</a:t>
            </a:r>
          </a:p>
        </p:txBody>
      </p:sp>
      <p:pic>
        <p:nvPicPr>
          <p:cNvPr id="16" name="図 15" descr="トラック, バス, コンピュータ, 座る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4A3B65FC-C9E0-17E4-CEA1-87093F3615A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8" y="1137768"/>
            <a:ext cx="8577250" cy="2690843"/>
          </a:xfrm>
          <a:prstGeom prst="rect">
            <a:avLst/>
          </a:prstGeom>
        </p:spPr>
      </p:pic>
      <p:sp>
        <p:nvSpPr>
          <p:cNvPr id="20" name="TextBox 14">
            <a:extLst>
              <a:ext uri="{FF2B5EF4-FFF2-40B4-BE49-F238E27FC236}">
                <a16:creationId xmlns:a16="http://schemas.microsoft.com/office/drawing/2014/main" id="{5EECEE53-FC0B-6EE4-49CE-25873D382CD6}"/>
              </a:ext>
            </a:extLst>
          </p:cNvPr>
          <p:cNvSpPr txBox="1"/>
          <p:nvPr/>
        </p:nvSpPr>
        <p:spPr>
          <a:xfrm>
            <a:off x="1143000" y="7930768"/>
            <a:ext cx="7445498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759"/>
              </a:lnSpc>
            </a:pPr>
            <a:r>
              <a:rPr lang="ja-JP" altLang="en-US" sz="4000" spc="139">
                <a:solidFill>
                  <a:srgbClr val="247233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Noto Sans JP"/>
                <a:sym typeface="Noto Sans JP"/>
              </a:rPr>
              <a:t>◎</a:t>
            </a:r>
            <a:r>
              <a:rPr lang="en-US" altLang="ja-JP" sz="4000" b="1">
                <a:solidFill>
                  <a:schemeClr val="bg2">
                    <a:lumMod val="50000"/>
                  </a:schemeClr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Problems</a:t>
            </a:r>
            <a:endParaRPr lang="en-US" altLang="ja-JP" sz="4000" b="1" spc="139">
              <a:solidFill>
                <a:schemeClr val="bg2">
                  <a:lumMod val="50000"/>
                </a:schemeClr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Noto Sans JP"/>
              <a:sym typeface="Noto Sans JP"/>
            </a:endParaRPr>
          </a:p>
          <a:p>
            <a:pPr algn="ctr">
              <a:lnSpc>
                <a:spcPts val="4759"/>
              </a:lnSpc>
            </a:pPr>
            <a:r>
              <a:rPr lang="en-US" altLang="ja-JP" sz="4000" spc="139">
                <a:solidFill>
                  <a:schemeClr val="bg2">
                    <a:lumMod val="50000"/>
                  </a:schemeClr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Noto Sans JP"/>
                <a:sym typeface="Noto Sans JP"/>
              </a:rPr>
              <a:t>Train</a:t>
            </a:r>
            <a:r>
              <a:rPr lang="ja-JP" altLang="en-US" sz="4000" spc="139">
                <a:solidFill>
                  <a:srgbClr val="247233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Noto Sans JP"/>
                <a:sym typeface="Noto Sans JP"/>
              </a:rPr>
              <a:t>→</a:t>
            </a:r>
            <a:r>
              <a:rPr lang="en-US" altLang="ja-JP" sz="4000">
                <a:solidFill>
                  <a:schemeClr val="bg2">
                    <a:lumMod val="50000"/>
                  </a:schemeClr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Shift from Railways to Other Public </a:t>
            </a:r>
            <a:endParaRPr lang="en-US" altLang="ja-JP" sz="4000" spc="139">
              <a:solidFill>
                <a:schemeClr val="bg2">
                  <a:lumMod val="50000"/>
                </a:schemeClr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Noto Sans JP"/>
              <a:sym typeface="Noto Sans JP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7520B3BD-8704-4F4B-20B1-A4149AF2C58A}"/>
              </a:ext>
            </a:extLst>
          </p:cNvPr>
          <p:cNvSpPr txBox="1"/>
          <p:nvPr/>
        </p:nvSpPr>
        <p:spPr>
          <a:xfrm>
            <a:off x="9552514" y="9131700"/>
            <a:ext cx="85772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>
                <a:solidFill>
                  <a:srgbClr val="247233"/>
                </a:solidFill>
              </a:rPr>
              <a:t>参考：</a:t>
            </a:r>
            <a:r>
              <a:rPr lang="en-US" altLang="ja-JP" sz="2800">
                <a:solidFill>
                  <a:srgbClr val="0000FF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【</a:t>
            </a:r>
            <a:r>
              <a:rPr lang="ja-JP" altLang="en-US" sz="2800">
                <a:solidFill>
                  <a:srgbClr val="0000FF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市場外</a:t>
            </a:r>
            <a:r>
              <a:rPr lang="en-US" altLang="ja-JP" sz="2800">
                <a:solidFill>
                  <a:srgbClr val="0000FF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】</a:t>
            </a:r>
            <a:r>
              <a:rPr lang="ja-JP" altLang="en-US" sz="2800">
                <a:solidFill>
                  <a:srgbClr val="0000FF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東京</a:t>
            </a:r>
            <a:r>
              <a:rPr lang="en-US" altLang="ja-JP" sz="2800">
                <a:solidFill>
                  <a:srgbClr val="0000FF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BRT</a:t>
            </a:r>
            <a:r>
              <a:rPr lang="ja-JP" altLang="en-US" sz="2800">
                <a:solidFill>
                  <a:srgbClr val="0000FF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が運行開始 新橋ー豊洲市場など </a:t>
            </a:r>
            <a:r>
              <a:rPr lang="en-US" altLang="ja-JP" sz="2800">
                <a:solidFill>
                  <a:srgbClr val="0000FF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| </a:t>
            </a:r>
            <a:r>
              <a:rPr lang="ja-JP" altLang="en-US" sz="2800">
                <a:solidFill>
                  <a:srgbClr val="0000FF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ザ・豊洲市場</a:t>
            </a:r>
            <a:r>
              <a:rPr lang="en-US" altLang="ja-JP" sz="2800">
                <a:solidFill>
                  <a:srgbClr val="0000FF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【</a:t>
            </a:r>
            <a:r>
              <a:rPr lang="ja-JP" altLang="en-US" sz="2800">
                <a:solidFill>
                  <a:srgbClr val="0000FF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公式</a:t>
            </a:r>
            <a:r>
              <a:rPr lang="en-US" altLang="ja-JP" sz="2800">
                <a:solidFill>
                  <a:srgbClr val="247233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】</a:t>
            </a:r>
            <a:endParaRPr kumimoji="1" lang="ja-JP" altLang="en-US" sz="2800">
              <a:solidFill>
                <a:srgbClr val="247233"/>
              </a:solidFill>
            </a:endParaRPr>
          </a:p>
        </p:txBody>
      </p:sp>
      <p:pic>
        <p:nvPicPr>
          <p:cNvPr id="15" name="オーディオ 14">
            <a:hlinkClick r:id="" action="ppaction://media"/>
            <a:extLst>
              <a:ext uri="{FF2B5EF4-FFF2-40B4-BE49-F238E27FC236}">
                <a16:creationId xmlns:a16="http://schemas.microsoft.com/office/drawing/2014/main" id="{11941EC1-02FE-461E-71D2-03959A64AE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 l="-329688" t="-329688" r="-329688" b="-329688"/>
          <a:stretch>
            <a:fillRect/>
          </a:stretch>
        </p:blipFill>
        <p:spPr>
          <a:xfrm>
            <a:off x="15078456" y="7077456"/>
            <a:ext cx="3086100" cy="3086100"/>
          </a:xfrm>
          <a:prstGeom prst="ellipse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7937"/>
    </mc:Choice>
    <mc:Fallback>
      <p:transition spd="slow" advTm="279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374B05-3252-3AA8-1488-213607EE4A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>
            <a:extLst>
              <a:ext uri="{FF2B5EF4-FFF2-40B4-BE49-F238E27FC236}">
                <a16:creationId xmlns:a16="http://schemas.microsoft.com/office/drawing/2014/main" id="{2D5683B1-C928-02DC-6FD7-2EC8EDAA2A35}"/>
              </a:ext>
            </a:extLst>
          </p:cNvPr>
          <p:cNvSpPr/>
          <p:nvPr/>
        </p:nvSpPr>
        <p:spPr>
          <a:xfrm>
            <a:off x="0" y="1680555"/>
            <a:ext cx="18288000" cy="0"/>
          </a:xfrm>
          <a:prstGeom prst="line">
            <a:avLst/>
          </a:prstGeom>
          <a:ln w="38100" cap="flat">
            <a:solidFill>
              <a:srgbClr val="247233"/>
            </a:solidFill>
            <a:prstDash val="sysDot"/>
            <a:headEnd type="none" w="sm" len="sm"/>
            <a:tailEnd type="none" w="sm" len="sm"/>
          </a:ln>
        </p:spPr>
        <p:txBody>
          <a:bodyPr/>
          <a:lstStyle/>
          <a:p>
            <a:endParaRPr lang="ja-JP" altLang="en-US"/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767AD98F-D659-7F89-8699-AB7F8B25CCC1}"/>
              </a:ext>
            </a:extLst>
          </p:cNvPr>
          <p:cNvGrpSpPr/>
          <p:nvPr/>
        </p:nvGrpSpPr>
        <p:grpSpPr>
          <a:xfrm>
            <a:off x="670554" y="0"/>
            <a:ext cx="1606891" cy="2232277"/>
            <a:chOff x="0" y="0"/>
            <a:chExt cx="736600" cy="1023277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50C30B50-7875-BC81-3BA4-AD84DF4B5981}"/>
                </a:ext>
              </a:extLst>
            </p:cNvPr>
            <p:cNvSpPr/>
            <p:nvPr/>
          </p:nvSpPr>
          <p:spPr>
            <a:xfrm>
              <a:off x="0" y="0"/>
              <a:ext cx="736600" cy="1023277"/>
            </a:xfrm>
            <a:custGeom>
              <a:avLst/>
              <a:gdLst/>
              <a:ahLst/>
              <a:cxnLst/>
              <a:rect l="l" t="t" r="r" b="b"/>
              <a:pathLst>
                <a:path w="736600" h="1023277">
                  <a:moveTo>
                    <a:pt x="736600" y="0"/>
                  </a:moveTo>
                  <a:lnTo>
                    <a:pt x="736600" y="1023277"/>
                  </a:lnTo>
                  <a:lnTo>
                    <a:pt x="368300" y="896277"/>
                  </a:lnTo>
                  <a:lnTo>
                    <a:pt x="0" y="1023277"/>
                  </a:lnTo>
                  <a:lnTo>
                    <a:pt x="0" y="0"/>
                  </a:lnTo>
                  <a:lnTo>
                    <a:pt x="736600" y="0"/>
                  </a:lnTo>
                  <a:close/>
                </a:path>
              </a:pathLst>
            </a:custGeom>
            <a:solidFill>
              <a:srgbClr val="247233"/>
            </a:solid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89BAE81E-450F-BFBB-3F74-305290C49BC2}"/>
                </a:ext>
              </a:extLst>
            </p:cNvPr>
            <p:cNvSpPr txBox="1"/>
            <p:nvPr/>
          </p:nvSpPr>
          <p:spPr>
            <a:xfrm>
              <a:off x="0" y="-28575"/>
              <a:ext cx="736600" cy="9248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TextBox 11">
            <a:extLst>
              <a:ext uri="{FF2B5EF4-FFF2-40B4-BE49-F238E27FC236}">
                <a16:creationId xmlns:a16="http://schemas.microsoft.com/office/drawing/2014/main" id="{4E0407AA-C618-F630-0B6F-730E820AD89C}"/>
              </a:ext>
            </a:extLst>
          </p:cNvPr>
          <p:cNvSpPr txBox="1"/>
          <p:nvPr/>
        </p:nvSpPr>
        <p:spPr>
          <a:xfrm>
            <a:off x="812275" y="661201"/>
            <a:ext cx="1323449" cy="953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840"/>
              </a:lnSpc>
              <a:spcBef>
                <a:spcPct val="0"/>
              </a:spcBef>
            </a:pPr>
            <a:r>
              <a:rPr lang="en-US" sz="5600" b="1" u="none" spc="56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01</a:t>
            </a: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64B0105B-F78E-19F3-AE41-1D466B0BD2FC}"/>
              </a:ext>
            </a:extLst>
          </p:cNvPr>
          <p:cNvSpPr txBox="1"/>
          <p:nvPr/>
        </p:nvSpPr>
        <p:spPr>
          <a:xfrm>
            <a:off x="2973269" y="689776"/>
            <a:ext cx="13856323" cy="641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>
              <a:lnSpc>
                <a:spcPts val="5040"/>
              </a:lnSpc>
              <a:spcBef>
                <a:spcPct val="0"/>
              </a:spcBef>
            </a:pPr>
            <a:r>
              <a:rPr lang="en-US" altLang="ja-JP" sz="6000">
                <a:solidFill>
                  <a:schemeClr val="bg2">
                    <a:lumMod val="50000"/>
                  </a:schemeClr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Objectives</a:t>
            </a:r>
            <a:endParaRPr lang="en-US" sz="6000" u="none" spc="1080">
              <a:solidFill>
                <a:schemeClr val="bg2">
                  <a:lumMod val="50000"/>
                </a:schemeClr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Noto Sans JP"/>
              <a:sym typeface="Noto Sans JP"/>
            </a:endParaRPr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4543C063-9E2A-147A-E75D-985F74069AE0}"/>
              </a:ext>
            </a:extLst>
          </p:cNvPr>
          <p:cNvSpPr txBox="1"/>
          <p:nvPr/>
        </p:nvSpPr>
        <p:spPr>
          <a:xfrm>
            <a:off x="949954" y="2893478"/>
            <a:ext cx="16931646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85800" indent="-685800">
              <a:lnSpc>
                <a:spcPts val="4759"/>
              </a:lnSpc>
              <a:buFont typeface="Wingdings" panose="05000000000000000000" pitchFamily="2" charset="2"/>
              <a:buChar char="l"/>
            </a:pPr>
            <a:r>
              <a:rPr lang="en-US" altLang="ja-JP" sz="4800">
                <a:solidFill>
                  <a:schemeClr val="bg2">
                    <a:lumMod val="50000"/>
                  </a:schemeClr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Understanding the Current Use of Public Transportation through Basic and Model Analyses</a:t>
            </a:r>
            <a:r>
              <a:rPr lang="ja-JP" altLang="en-US" sz="4800" spc="139">
                <a:solidFill>
                  <a:schemeClr val="bg2">
                    <a:lumMod val="50000"/>
                  </a:schemeClr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Noto Sans JP"/>
                <a:sym typeface="Noto Sans JP"/>
              </a:rPr>
              <a:t>　</a:t>
            </a:r>
            <a:endParaRPr lang="en-US" altLang="ja-JP" sz="4800" spc="139">
              <a:solidFill>
                <a:schemeClr val="bg2">
                  <a:lumMod val="50000"/>
                </a:schemeClr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Noto Sans JP"/>
              <a:sym typeface="Noto Sans JP"/>
            </a:endParaRPr>
          </a:p>
        </p:txBody>
      </p:sp>
      <p:sp>
        <p:nvSpPr>
          <p:cNvPr id="10" name="TextBox 14">
            <a:extLst>
              <a:ext uri="{FF2B5EF4-FFF2-40B4-BE49-F238E27FC236}">
                <a16:creationId xmlns:a16="http://schemas.microsoft.com/office/drawing/2014/main" id="{DFDD8195-2010-F51E-134B-8EFAE295FF05}"/>
              </a:ext>
            </a:extLst>
          </p:cNvPr>
          <p:cNvSpPr txBox="1"/>
          <p:nvPr/>
        </p:nvSpPr>
        <p:spPr>
          <a:xfrm>
            <a:off x="480469" y="7048500"/>
            <a:ext cx="17311816" cy="24622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ja-JP" altLang="en-US" sz="4800" spc="139">
                <a:solidFill>
                  <a:srgbClr val="247233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Noto Sans JP"/>
                <a:sym typeface="Noto Sans JP"/>
              </a:rPr>
              <a:t>◎</a:t>
            </a:r>
            <a:r>
              <a:rPr lang="en-US" altLang="ja-JP" sz="4800">
                <a:solidFill>
                  <a:schemeClr val="bg2">
                    <a:lumMod val="50000"/>
                  </a:schemeClr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For the redistribution from railways to other public transportation, we propose effective time periods for using alternative modes of  suggest measures to regulate behaviors that contribute to congestion</a:t>
            </a:r>
            <a:endParaRPr lang="en-US" altLang="ja-JP" sz="4800" spc="139">
              <a:solidFill>
                <a:srgbClr val="247233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Noto Sans JP"/>
              <a:sym typeface="Noto Sans JP"/>
            </a:endParaRPr>
          </a:p>
        </p:txBody>
      </p:sp>
      <p:pic>
        <p:nvPicPr>
          <p:cNvPr id="3" name="オーディオ 2">
            <a:hlinkClick r:id="" action="ppaction://media"/>
            <a:extLst>
              <a:ext uri="{FF2B5EF4-FFF2-40B4-BE49-F238E27FC236}">
                <a16:creationId xmlns:a16="http://schemas.microsoft.com/office/drawing/2014/main" id="{67FBBB43-DA13-E702-2114-FE53013346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329688" t="-329688" r="-329688" b="-329688"/>
          <a:stretch>
            <a:fillRect/>
          </a:stretch>
        </p:blipFill>
        <p:spPr>
          <a:xfrm>
            <a:off x="15078456" y="7077456"/>
            <a:ext cx="3086100" cy="30861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6080279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360"/>
    </mc:Choice>
    <mc:Fallback>
      <p:transition spd="slow" advTm="223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C8A812-BDBA-009B-0224-D75584FEC6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46425520-B23F-1938-BAD1-F21F431ACE5F}"/>
              </a:ext>
            </a:extLst>
          </p:cNvPr>
          <p:cNvGrpSpPr/>
          <p:nvPr/>
        </p:nvGrpSpPr>
        <p:grpSpPr>
          <a:xfrm>
            <a:off x="0" y="0"/>
            <a:ext cx="18288000" cy="10287000"/>
            <a:chOff x="0" y="0"/>
            <a:chExt cx="4816593" cy="270933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F68317B0-A960-9A5F-9E3E-521CA9091092}"/>
                </a:ext>
              </a:extLst>
            </p:cNvPr>
            <p:cNvSpPr/>
            <p:nvPr/>
          </p:nvSpPr>
          <p:spPr>
            <a:xfrm>
              <a:off x="0" y="0"/>
              <a:ext cx="4816592" cy="2709333"/>
            </a:xfrm>
            <a:custGeom>
              <a:avLst/>
              <a:gdLst/>
              <a:ahLst/>
              <a:cxnLst/>
              <a:rect l="l" t="t" r="r" b="b"/>
              <a:pathLst>
                <a:path w="4816592" h="2709333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0" cap="sq">
              <a:solidFill>
                <a:srgbClr val="247233"/>
              </a:solidFill>
              <a:prstDash val="solid"/>
              <a:miter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AE3BF26F-BB6D-30A8-B4F1-FC0B06019B49}"/>
                </a:ext>
              </a:extLst>
            </p:cNvPr>
            <p:cNvSpPr txBox="1"/>
            <p:nvPr/>
          </p:nvSpPr>
          <p:spPr>
            <a:xfrm>
              <a:off x="0" y="-28575"/>
              <a:ext cx="4816593" cy="27379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AutoShape 5">
            <a:extLst>
              <a:ext uri="{FF2B5EF4-FFF2-40B4-BE49-F238E27FC236}">
                <a16:creationId xmlns:a16="http://schemas.microsoft.com/office/drawing/2014/main" id="{5F337ADB-813F-1CAF-E668-A279EB9285A5}"/>
              </a:ext>
            </a:extLst>
          </p:cNvPr>
          <p:cNvSpPr/>
          <p:nvPr/>
        </p:nvSpPr>
        <p:spPr>
          <a:xfrm>
            <a:off x="0" y="1680555"/>
            <a:ext cx="18288000" cy="0"/>
          </a:xfrm>
          <a:prstGeom prst="line">
            <a:avLst/>
          </a:prstGeom>
          <a:ln w="38100" cap="flat">
            <a:solidFill>
              <a:srgbClr val="247233"/>
            </a:solidFill>
            <a:prstDash val="sysDot"/>
            <a:headEnd type="none" w="sm" len="sm"/>
            <a:tailEnd type="none" w="sm" len="sm"/>
          </a:ln>
        </p:spPr>
        <p:txBody>
          <a:bodyPr/>
          <a:lstStyle/>
          <a:p>
            <a:endParaRPr lang="ja-JP" altLang="en-US"/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2FEA4DDE-08BA-839B-F865-29EF67B6C864}"/>
              </a:ext>
            </a:extLst>
          </p:cNvPr>
          <p:cNvGrpSpPr/>
          <p:nvPr/>
        </p:nvGrpSpPr>
        <p:grpSpPr>
          <a:xfrm>
            <a:off x="670554" y="0"/>
            <a:ext cx="1606891" cy="2232277"/>
            <a:chOff x="0" y="0"/>
            <a:chExt cx="736600" cy="1023277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2664571C-4BC3-8EB4-3716-FCF9394B3DC2}"/>
                </a:ext>
              </a:extLst>
            </p:cNvPr>
            <p:cNvSpPr/>
            <p:nvPr/>
          </p:nvSpPr>
          <p:spPr>
            <a:xfrm>
              <a:off x="0" y="0"/>
              <a:ext cx="736600" cy="1023277"/>
            </a:xfrm>
            <a:custGeom>
              <a:avLst/>
              <a:gdLst/>
              <a:ahLst/>
              <a:cxnLst/>
              <a:rect l="l" t="t" r="r" b="b"/>
              <a:pathLst>
                <a:path w="736600" h="1023277">
                  <a:moveTo>
                    <a:pt x="736600" y="0"/>
                  </a:moveTo>
                  <a:lnTo>
                    <a:pt x="736600" y="1023277"/>
                  </a:lnTo>
                  <a:lnTo>
                    <a:pt x="368300" y="896277"/>
                  </a:lnTo>
                  <a:lnTo>
                    <a:pt x="0" y="1023277"/>
                  </a:lnTo>
                  <a:lnTo>
                    <a:pt x="0" y="0"/>
                  </a:lnTo>
                  <a:lnTo>
                    <a:pt x="736600" y="0"/>
                  </a:lnTo>
                  <a:close/>
                </a:path>
              </a:pathLst>
            </a:custGeom>
            <a:solidFill>
              <a:srgbClr val="247233"/>
            </a:solid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CB5E46CD-73F2-DFF2-976C-9BC1BC9FAB89}"/>
                </a:ext>
              </a:extLst>
            </p:cNvPr>
            <p:cNvSpPr txBox="1"/>
            <p:nvPr/>
          </p:nvSpPr>
          <p:spPr>
            <a:xfrm>
              <a:off x="0" y="-28575"/>
              <a:ext cx="736600" cy="9248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TextBox 11">
            <a:extLst>
              <a:ext uri="{FF2B5EF4-FFF2-40B4-BE49-F238E27FC236}">
                <a16:creationId xmlns:a16="http://schemas.microsoft.com/office/drawing/2014/main" id="{8FD815E2-2BBA-CCB8-4946-5F2C3F346BA1}"/>
              </a:ext>
            </a:extLst>
          </p:cNvPr>
          <p:cNvSpPr txBox="1"/>
          <p:nvPr/>
        </p:nvSpPr>
        <p:spPr>
          <a:xfrm>
            <a:off x="812275" y="661201"/>
            <a:ext cx="1323449" cy="9656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840"/>
              </a:lnSpc>
              <a:spcBef>
                <a:spcPct val="0"/>
              </a:spcBef>
            </a:pPr>
            <a:r>
              <a:rPr lang="en-US" sz="5600" b="1" u="none" spc="56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02</a:t>
            </a: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EC6D8AE8-AFC5-345A-A468-33D6563DEE44}"/>
              </a:ext>
            </a:extLst>
          </p:cNvPr>
          <p:cNvSpPr txBox="1"/>
          <p:nvPr/>
        </p:nvSpPr>
        <p:spPr>
          <a:xfrm>
            <a:off x="2973269" y="689776"/>
            <a:ext cx="13856323" cy="641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040"/>
              </a:lnSpc>
              <a:spcBef>
                <a:spcPct val="0"/>
              </a:spcBef>
            </a:pPr>
            <a:r>
              <a:rPr lang="en-US" sz="6000" u="none" spc="1080">
                <a:solidFill>
                  <a:srgbClr val="247233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Noto Sans JP"/>
                <a:sym typeface="Noto Sans JP"/>
              </a:rPr>
              <a:t>Data</a:t>
            </a:r>
            <a:r>
              <a:rPr lang="ja-JP" altLang="en-US" sz="6000" u="none" spc="1080">
                <a:solidFill>
                  <a:srgbClr val="247233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Noto Sans JP"/>
                <a:sym typeface="Noto Sans JP"/>
              </a:rPr>
              <a:t> </a:t>
            </a:r>
            <a:r>
              <a:rPr lang="en-US" altLang="ja-JP" sz="6000" u="none" spc="1080">
                <a:solidFill>
                  <a:srgbClr val="247233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Noto Sans JP"/>
                <a:sym typeface="Noto Sans JP"/>
              </a:rPr>
              <a:t>and</a:t>
            </a:r>
            <a:r>
              <a:rPr lang="ja-JP" altLang="en-US" sz="6000" u="none" spc="1080">
                <a:solidFill>
                  <a:srgbClr val="247233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Noto Sans JP"/>
                <a:sym typeface="Noto Sans JP"/>
              </a:rPr>
              <a:t> </a:t>
            </a:r>
            <a:r>
              <a:rPr lang="en-US" altLang="ja-JP" sz="6000" u="none" spc="1080">
                <a:solidFill>
                  <a:srgbClr val="247233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Noto Sans JP"/>
                <a:sym typeface="Noto Sans JP"/>
              </a:rPr>
              <a:t>Methods</a:t>
            </a:r>
            <a:endParaRPr lang="en-US" sz="6000" u="none" spc="1080">
              <a:solidFill>
                <a:srgbClr val="247233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Noto Sans JP"/>
              <a:sym typeface="Noto Sans JP"/>
            </a:endParaRPr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C45CC4A1-6D0D-5704-269D-4CC222788EE1}"/>
              </a:ext>
            </a:extLst>
          </p:cNvPr>
          <p:cNvSpPr txBox="1"/>
          <p:nvPr/>
        </p:nvSpPr>
        <p:spPr>
          <a:xfrm>
            <a:off x="678175" y="2565130"/>
            <a:ext cx="16931646" cy="73866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lnSpc>
                <a:spcPts val="4759"/>
              </a:lnSpc>
              <a:buFont typeface="Wingdings" panose="05000000000000000000" pitchFamily="2" charset="2"/>
              <a:buChar char="l"/>
            </a:pPr>
            <a:r>
              <a:rPr lang="en-US" altLang="ja-JP" sz="4800" spc="139">
                <a:solidFill>
                  <a:srgbClr val="247233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Noto Sans JP"/>
                <a:sym typeface="Noto Sans JP"/>
              </a:rPr>
              <a:t>2021.7.8</a:t>
            </a:r>
            <a:r>
              <a:rPr lang="ja-JP" altLang="en-US" sz="4800" spc="139">
                <a:solidFill>
                  <a:srgbClr val="247233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Noto Sans JP"/>
                <a:sym typeface="Noto Sans JP"/>
              </a:rPr>
              <a:t>～</a:t>
            </a:r>
            <a:r>
              <a:rPr lang="en-US" altLang="ja-JP" sz="4800" spc="139">
                <a:solidFill>
                  <a:srgbClr val="247233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Noto Sans JP"/>
                <a:sym typeface="Noto Sans JP"/>
              </a:rPr>
              <a:t>8.16</a:t>
            </a:r>
            <a:r>
              <a:rPr lang="ja-JP" altLang="en-US" sz="4800" spc="139">
                <a:solidFill>
                  <a:srgbClr val="247233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Noto Sans JP"/>
                <a:sym typeface="Noto Sans JP"/>
              </a:rPr>
              <a:t>，</a:t>
            </a:r>
            <a:r>
              <a:rPr lang="en-US" altLang="ja-JP" sz="4800" spc="139">
                <a:solidFill>
                  <a:srgbClr val="247233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Noto Sans JP"/>
                <a:sym typeface="Noto Sans JP"/>
              </a:rPr>
              <a:t>11.1</a:t>
            </a:r>
            <a:r>
              <a:rPr lang="ja-JP" altLang="en-US" sz="4800" spc="139">
                <a:solidFill>
                  <a:srgbClr val="247233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Noto Sans JP"/>
                <a:sym typeface="Noto Sans JP"/>
              </a:rPr>
              <a:t>～</a:t>
            </a:r>
            <a:r>
              <a:rPr lang="en-US" altLang="ja-JP" sz="4800" spc="139">
                <a:solidFill>
                  <a:srgbClr val="247233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Noto Sans JP"/>
                <a:sym typeface="Noto Sans JP"/>
              </a:rPr>
              <a:t>11.30</a:t>
            </a:r>
            <a:br>
              <a:rPr lang="en-US" altLang="ja-JP" sz="4800" spc="139">
                <a:solidFill>
                  <a:srgbClr val="247233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Noto Sans JP"/>
                <a:sym typeface="Noto Sans JP"/>
              </a:rPr>
            </a:br>
            <a:r>
              <a:rPr lang="en-US" altLang="ja-JP" sz="4800" spc="139">
                <a:solidFill>
                  <a:srgbClr val="247233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Noto Sans JP"/>
                <a:sym typeface="Noto Sans JP"/>
              </a:rPr>
              <a:t>Using trip data from 331 individuals</a:t>
            </a:r>
          </a:p>
          <a:p>
            <a:pPr marL="457200" indent="-457200" algn="l">
              <a:lnSpc>
                <a:spcPts val="4759"/>
              </a:lnSpc>
              <a:buFont typeface="Wingdings" panose="05000000000000000000" pitchFamily="2" charset="2"/>
              <a:buChar char="l"/>
            </a:pPr>
            <a:endParaRPr lang="en-US" altLang="ja-JP" sz="4800" spc="139">
              <a:solidFill>
                <a:srgbClr val="247233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Noto Sans JP"/>
              <a:sym typeface="Noto Sans JP"/>
            </a:endParaRPr>
          </a:p>
          <a:p>
            <a:pPr marL="457200" indent="-457200">
              <a:lnSpc>
                <a:spcPts val="4759"/>
              </a:lnSpc>
              <a:buFont typeface="Wingdings" panose="05000000000000000000" pitchFamily="2" charset="2"/>
              <a:buChar char="l"/>
            </a:pPr>
            <a:r>
              <a:rPr lang="en-US" altLang="ja-JP" sz="4800" spc="139">
                <a:solidFill>
                  <a:srgbClr val="247233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Noto Sans JP"/>
                <a:sym typeface="Noto Sans JP"/>
              </a:rPr>
              <a:t>Basic Analysis</a:t>
            </a:r>
          </a:p>
          <a:p>
            <a:pPr>
              <a:lnSpc>
                <a:spcPts val="4759"/>
              </a:lnSpc>
            </a:pPr>
            <a:r>
              <a:rPr lang="en-US" altLang="ja-JP" sz="4800" spc="139">
                <a:solidFill>
                  <a:srgbClr val="247233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Noto Sans JP"/>
                <a:sym typeface="Noto Sans JP"/>
              </a:rPr>
              <a:t>linking factors likely to influence changes in transportation mode  </a:t>
            </a:r>
          </a:p>
          <a:p>
            <a:pPr>
              <a:lnSpc>
                <a:spcPts val="4759"/>
              </a:lnSpc>
            </a:pPr>
            <a:r>
              <a:rPr lang="en-US" altLang="ja-JP" sz="4800" spc="139">
                <a:solidFill>
                  <a:srgbClr val="247233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Noto Sans JP"/>
                <a:sym typeface="Noto Sans JP"/>
              </a:rPr>
              <a:t>examine those factors</a:t>
            </a:r>
          </a:p>
          <a:p>
            <a:pPr>
              <a:lnSpc>
                <a:spcPts val="4759"/>
              </a:lnSpc>
            </a:pPr>
            <a:endParaRPr lang="en-US" altLang="ja-JP" sz="4800" spc="139">
              <a:solidFill>
                <a:srgbClr val="247233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Noto Sans JP"/>
              <a:sym typeface="Noto Sans JP"/>
            </a:endParaRPr>
          </a:p>
          <a:p>
            <a:pPr>
              <a:lnSpc>
                <a:spcPts val="4759"/>
              </a:lnSpc>
            </a:pPr>
            <a:r>
              <a:rPr lang="en-US" altLang="ja-JP" sz="4800" spc="139">
                <a:solidFill>
                  <a:srgbClr val="247233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Noto Sans JP"/>
                <a:sym typeface="Noto Sans JP"/>
              </a:rPr>
              <a:t>Example)</a:t>
            </a:r>
          </a:p>
          <a:p>
            <a:pPr>
              <a:lnSpc>
                <a:spcPts val="4759"/>
              </a:lnSpc>
            </a:pPr>
            <a:r>
              <a:rPr lang="en-US" altLang="ja-JP" sz="4800" spc="139">
                <a:solidFill>
                  <a:srgbClr val="247233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Noto Sans JP"/>
                <a:sym typeface="Noto Sans JP"/>
              </a:rPr>
              <a:t>Purpose of travel - Changes in transportation mode</a:t>
            </a:r>
          </a:p>
          <a:p>
            <a:pPr>
              <a:lnSpc>
                <a:spcPts val="4759"/>
              </a:lnSpc>
            </a:pPr>
            <a:r>
              <a:rPr lang="en-US" altLang="ja-JP" sz="4800" spc="139">
                <a:solidFill>
                  <a:srgbClr val="247233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Noto Sans JP"/>
                <a:sym typeface="Noto Sans JP"/>
              </a:rPr>
              <a:t>Time of travel - Transportation mode</a:t>
            </a:r>
          </a:p>
          <a:p>
            <a:pPr>
              <a:lnSpc>
                <a:spcPts val="4759"/>
              </a:lnSpc>
            </a:pPr>
            <a:r>
              <a:rPr lang="en-US" altLang="ja-JP" sz="4800" spc="139">
                <a:solidFill>
                  <a:srgbClr val="247233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Noto Sans JP"/>
                <a:sym typeface="Noto Sans JP"/>
              </a:rPr>
              <a:t>Length of travel - Transportation mode</a:t>
            </a:r>
            <a:r>
              <a:rPr lang="ja-JP" altLang="en-US" sz="4800" spc="139">
                <a:solidFill>
                  <a:srgbClr val="247233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Noto Sans JP"/>
                <a:sym typeface="Noto Sans JP"/>
              </a:rPr>
              <a:t>　　　　　　</a:t>
            </a:r>
            <a:r>
              <a:rPr lang="en-US" altLang="ja-JP" sz="4800" spc="139">
                <a:solidFill>
                  <a:srgbClr val="247233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Noto Sans JP"/>
                <a:sym typeface="Noto Sans JP"/>
              </a:rPr>
              <a:t>etc.</a:t>
            </a:r>
          </a:p>
        </p:txBody>
      </p:sp>
      <p:pic>
        <p:nvPicPr>
          <p:cNvPr id="10" name="オーディオ 9">
            <a:hlinkClick r:id="" action="ppaction://media"/>
            <a:extLst>
              <a:ext uri="{FF2B5EF4-FFF2-40B4-BE49-F238E27FC236}">
                <a16:creationId xmlns:a16="http://schemas.microsoft.com/office/drawing/2014/main" id="{FEECF040-9FC9-12D4-1DDB-94C43542EB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329688" t="-329688" r="-329688" b="-329688"/>
          <a:stretch>
            <a:fillRect/>
          </a:stretch>
        </p:blipFill>
        <p:spPr>
          <a:xfrm>
            <a:off x="15078456" y="7077456"/>
            <a:ext cx="3086100" cy="30861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8587092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8622"/>
    </mc:Choice>
    <mc:Fallback>
      <p:transition spd="slow" advTm="586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88F62B-0A2B-DA31-FA47-E43A757F84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D34ABF54-F8A4-951C-13BD-35462625007C}"/>
              </a:ext>
            </a:extLst>
          </p:cNvPr>
          <p:cNvGrpSpPr/>
          <p:nvPr/>
        </p:nvGrpSpPr>
        <p:grpSpPr>
          <a:xfrm>
            <a:off x="0" y="0"/>
            <a:ext cx="18288000" cy="10287000"/>
            <a:chOff x="0" y="0"/>
            <a:chExt cx="4816593" cy="270933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8B3CFD56-6B3C-D79D-96C6-4951C2E49873}"/>
                </a:ext>
              </a:extLst>
            </p:cNvPr>
            <p:cNvSpPr/>
            <p:nvPr/>
          </p:nvSpPr>
          <p:spPr>
            <a:xfrm>
              <a:off x="0" y="0"/>
              <a:ext cx="4816592" cy="2709333"/>
            </a:xfrm>
            <a:custGeom>
              <a:avLst/>
              <a:gdLst/>
              <a:ahLst/>
              <a:cxnLst/>
              <a:rect l="l" t="t" r="r" b="b"/>
              <a:pathLst>
                <a:path w="4816592" h="2709333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0" cap="sq">
              <a:solidFill>
                <a:srgbClr val="247233"/>
              </a:solidFill>
              <a:prstDash val="solid"/>
              <a:miter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8A03C1BD-B066-D76A-FE65-F935056928B1}"/>
                </a:ext>
              </a:extLst>
            </p:cNvPr>
            <p:cNvSpPr txBox="1"/>
            <p:nvPr/>
          </p:nvSpPr>
          <p:spPr>
            <a:xfrm>
              <a:off x="0" y="-28575"/>
              <a:ext cx="4816593" cy="27379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AutoShape 5">
            <a:extLst>
              <a:ext uri="{FF2B5EF4-FFF2-40B4-BE49-F238E27FC236}">
                <a16:creationId xmlns:a16="http://schemas.microsoft.com/office/drawing/2014/main" id="{6D8D1178-02ED-6C95-1C60-E016E705B1CD}"/>
              </a:ext>
            </a:extLst>
          </p:cNvPr>
          <p:cNvSpPr/>
          <p:nvPr/>
        </p:nvSpPr>
        <p:spPr>
          <a:xfrm>
            <a:off x="0" y="1680555"/>
            <a:ext cx="18288000" cy="0"/>
          </a:xfrm>
          <a:prstGeom prst="line">
            <a:avLst/>
          </a:prstGeom>
          <a:ln w="38100" cap="flat">
            <a:solidFill>
              <a:srgbClr val="247233"/>
            </a:solidFill>
            <a:prstDash val="sysDot"/>
            <a:headEnd type="none" w="sm" len="sm"/>
            <a:tailEnd type="none" w="sm" len="sm"/>
          </a:ln>
        </p:spPr>
        <p:txBody>
          <a:bodyPr/>
          <a:lstStyle/>
          <a:p>
            <a:endParaRPr lang="ja-JP" altLang="en-US"/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5A7858D3-992E-68D4-5160-46DFD4B75DFE}"/>
              </a:ext>
            </a:extLst>
          </p:cNvPr>
          <p:cNvGrpSpPr/>
          <p:nvPr/>
        </p:nvGrpSpPr>
        <p:grpSpPr>
          <a:xfrm>
            <a:off x="670554" y="0"/>
            <a:ext cx="1606891" cy="2232277"/>
            <a:chOff x="0" y="0"/>
            <a:chExt cx="736600" cy="1023277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4874B4E1-E9AC-E08B-CE27-CCAEF54F8874}"/>
                </a:ext>
              </a:extLst>
            </p:cNvPr>
            <p:cNvSpPr/>
            <p:nvPr/>
          </p:nvSpPr>
          <p:spPr>
            <a:xfrm>
              <a:off x="0" y="0"/>
              <a:ext cx="736600" cy="1023277"/>
            </a:xfrm>
            <a:custGeom>
              <a:avLst/>
              <a:gdLst/>
              <a:ahLst/>
              <a:cxnLst/>
              <a:rect l="l" t="t" r="r" b="b"/>
              <a:pathLst>
                <a:path w="736600" h="1023277">
                  <a:moveTo>
                    <a:pt x="736600" y="0"/>
                  </a:moveTo>
                  <a:lnTo>
                    <a:pt x="736600" y="1023277"/>
                  </a:lnTo>
                  <a:lnTo>
                    <a:pt x="368300" y="896277"/>
                  </a:lnTo>
                  <a:lnTo>
                    <a:pt x="0" y="1023277"/>
                  </a:lnTo>
                  <a:lnTo>
                    <a:pt x="0" y="0"/>
                  </a:lnTo>
                  <a:lnTo>
                    <a:pt x="736600" y="0"/>
                  </a:lnTo>
                  <a:close/>
                </a:path>
              </a:pathLst>
            </a:custGeom>
            <a:solidFill>
              <a:srgbClr val="247233"/>
            </a:solid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CF65DCD9-5141-5F29-4D91-0FA8632EEC81}"/>
                </a:ext>
              </a:extLst>
            </p:cNvPr>
            <p:cNvSpPr txBox="1"/>
            <p:nvPr/>
          </p:nvSpPr>
          <p:spPr>
            <a:xfrm>
              <a:off x="0" y="-28575"/>
              <a:ext cx="736600" cy="9248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TextBox 11">
            <a:extLst>
              <a:ext uri="{FF2B5EF4-FFF2-40B4-BE49-F238E27FC236}">
                <a16:creationId xmlns:a16="http://schemas.microsoft.com/office/drawing/2014/main" id="{8F3CB6C9-D703-3AD6-72D4-638B5770B9B8}"/>
              </a:ext>
            </a:extLst>
          </p:cNvPr>
          <p:cNvSpPr txBox="1"/>
          <p:nvPr/>
        </p:nvSpPr>
        <p:spPr>
          <a:xfrm>
            <a:off x="812275" y="661201"/>
            <a:ext cx="1323449" cy="9656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840"/>
              </a:lnSpc>
              <a:spcBef>
                <a:spcPct val="0"/>
              </a:spcBef>
            </a:pPr>
            <a:r>
              <a:rPr lang="en-US" sz="5600" b="1" u="none" spc="56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02</a:t>
            </a: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C41AAA4F-5C36-C6D8-520C-85782A9B1C05}"/>
              </a:ext>
            </a:extLst>
          </p:cNvPr>
          <p:cNvSpPr txBox="1"/>
          <p:nvPr/>
        </p:nvSpPr>
        <p:spPr>
          <a:xfrm>
            <a:off x="2973269" y="689776"/>
            <a:ext cx="13856323" cy="641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040"/>
              </a:lnSpc>
              <a:spcBef>
                <a:spcPct val="0"/>
              </a:spcBef>
            </a:pPr>
            <a:r>
              <a:rPr lang="en-US" sz="6000" spc="1080">
                <a:solidFill>
                  <a:srgbClr val="247233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Noto Sans JP"/>
                <a:sym typeface="Noto Sans JP"/>
              </a:rPr>
              <a:t>About</a:t>
            </a:r>
            <a:r>
              <a:rPr lang="ja-JP" altLang="en-US" sz="6000" spc="1080">
                <a:solidFill>
                  <a:srgbClr val="247233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Noto Sans JP"/>
                <a:sym typeface="Noto Sans JP"/>
              </a:rPr>
              <a:t> </a:t>
            </a:r>
            <a:r>
              <a:rPr lang="en-US" altLang="ja-JP" sz="6000" spc="1080">
                <a:solidFill>
                  <a:srgbClr val="247233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Noto Sans JP"/>
                <a:sym typeface="Noto Sans JP"/>
              </a:rPr>
              <a:t>the</a:t>
            </a:r>
            <a:r>
              <a:rPr lang="ja-JP" altLang="en-US" sz="6000" spc="1080">
                <a:solidFill>
                  <a:srgbClr val="247233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Noto Sans JP"/>
                <a:sym typeface="Noto Sans JP"/>
              </a:rPr>
              <a:t> </a:t>
            </a:r>
            <a:r>
              <a:rPr lang="en-US" altLang="ja-JP" sz="6000" spc="1080">
                <a:solidFill>
                  <a:srgbClr val="247233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Noto Sans JP"/>
                <a:sym typeface="Noto Sans JP"/>
              </a:rPr>
              <a:t>Model</a:t>
            </a:r>
            <a:endParaRPr lang="en-US" sz="6000" u="none" spc="1080">
              <a:solidFill>
                <a:srgbClr val="247233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Noto Sans JP"/>
              <a:sym typeface="Noto Sans JP"/>
            </a:endParaRPr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0DC8ADAD-14D9-510D-C318-BB22F880F0FC}"/>
              </a:ext>
            </a:extLst>
          </p:cNvPr>
          <p:cNvSpPr txBox="1"/>
          <p:nvPr/>
        </p:nvSpPr>
        <p:spPr>
          <a:xfrm>
            <a:off x="670554" y="2892045"/>
            <a:ext cx="16931646" cy="61555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lnSpc>
                <a:spcPts val="4759"/>
              </a:lnSpc>
              <a:buFont typeface="Wingdings" panose="05000000000000000000" pitchFamily="2" charset="2"/>
              <a:buChar char="l"/>
            </a:pPr>
            <a:r>
              <a:rPr lang="en-US" altLang="ja-JP" sz="4800" spc="139">
                <a:solidFill>
                  <a:srgbClr val="247233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Noto Sans JP"/>
                <a:sym typeface="Noto Sans JP"/>
              </a:rPr>
              <a:t>Utilizing the Multiple Nominal Logit Model (MNL)</a:t>
            </a:r>
            <a:br>
              <a:rPr lang="en-US" altLang="ja-JP" sz="4800" spc="139">
                <a:solidFill>
                  <a:srgbClr val="247233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Noto Sans JP"/>
                <a:sym typeface="Noto Sans JP"/>
              </a:rPr>
            </a:br>
            <a:endParaRPr lang="en-US" altLang="ja-JP" sz="4800" spc="139">
              <a:solidFill>
                <a:srgbClr val="247233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Noto Sans JP"/>
              <a:sym typeface="Noto Sans JP"/>
            </a:endParaRPr>
          </a:p>
          <a:p>
            <a:pPr marL="457200" indent="-457200">
              <a:lnSpc>
                <a:spcPts val="4759"/>
              </a:lnSpc>
              <a:buFont typeface="Wingdings" panose="05000000000000000000" pitchFamily="2" charset="2"/>
              <a:buChar char="l"/>
            </a:pPr>
            <a:r>
              <a:rPr lang="en-US" altLang="ja-JP" sz="4800" spc="139">
                <a:solidFill>
                  <a:srgbClr val="247233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Noto Sans JP"/>
                <a:sym typeface="Noto Sans JP"/>
              </a:rPr>
              <a:t>Dependent variable: </a:t>
            </a:r>
          </a:p>
          <a:p>
            <a:pPr marL="685800" indent="-685800">
              <a:lnSpc>
                <a:spcPts val="4759"/>
              </a:lnSpc>
              <a:buFont typeface="Wingdings" panose="05000000000000000000" pitchFamily="2" charset="2"/>
              <a:buChar char="ü"/>
            </a:pPr>
            <a:r>
              <a:rPr lang="en-US" altLang="ja-JP" sz="4800" spc="139">
                <a:solidFill>
                  <a:srgbClr val="247233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Noto Sans JP"/>
                <a:sym typeface="Noto Sans JP"/>
              </a:rPr>
              <a:t>Choice of primary transportation mode</a:t>
            </a:r>
            <a:br>
              <a:rPr lang="en-US" altLang="ja-JP" sz="4800" spc="139">
                <a:solidFill>
                  <a:srgbClr val="247233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Noto Sans JP"/>
                <a:sym typeface="Noto Sans JP"/>
              </a:rPr>
            </a:br>
            <a:endParaRPr lang="en-US" altLang="ja-JP" sz="4800" spc="139">
              <a:solidFill>
                <a:srgbClr val="247233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Noto Sans JP"/>
              <a:sym typeface="Noto Sans JP"/>
            </a:endParaRPr>
          </a:p>
          <a:p>
            <a:pPr marL="457200" indent="-457200">
              <a:lnSpc>
                <a:spcPts val="4759"/>
              </a:lnSpc>
              <a:buFont typeface="Wingdings" panose="05000000000000000000" pitchFamily="2" charset="2"/>
              <a:buChar char="l"/>
            </a:pPr>
            <a:r>
              <a:rPr lang="en-US" altLang="ja-JP" sz="4800" spc="139">
                <a:solidFill>
                  <a:srgbClr val="247233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Noto Sans JP"/>
                <a:sym typeface="Noto Sans JP"/>
              </a:rPr>
              <a:t>Explanatory variables: </a:t>
            </a:r>
          </a:p>
          <a:p>
            <a:pPr marL="685800" indent="-685800">
              <a:lnSpc>
                <a:spcPts val="4759"/>
              </a:lnSpc>
              <a:buFont typeface="Wingdings" panose="05000000000000000000" pitchFamily="2" charset="2"/>
              <a:buChar char="ü"/>
            </a:pPr>
            <a:r>
              <a:rPr lang="en-US" altLang="ja-JP" sz="4800" spc="139">
                <a:solidFill>
                  <a:srgbClr val="247233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Noto Sans JP"/>
                <a:sym typeface="Noto Sans JP"/>
              </a:rPr>
              <a:t>Trip time period (monthly, time-of-day)</a:t>
            </a:r>
            <a:r>
              <a:rPr lang="ja-JP" altLang="en-US" sz="4800" spc="139">
                <a:solidFill>
                  <a:srgbClr val="247233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Noto Sans JP"/>
                <a:sym typeface="Noto Sans JP"/>
              </a:rPr>
              <a:t>　　　　　</a:t>
            </a:r>
            <a:endParaRPr lang="en-US" altLang="ja-JP" sz="4800" spc="139">
              <a:solidFill>
                <a:srgbClr val="247233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Noto Sans JP"/>
              <a:sym typeface="Noto Sans JP"/>
            </a:endParaRPr>
          </a:p>
          <a:p>
            <a:pPr marL="685800" indent="-685800">
              <a:lnSpc>
                <a:spcPts val="4759"/>
              </a:lnSpc>
              <a:buFont typeface="Wingdings" panose="05000000000000000000" pitchFamily="2" charset="2"/>
              <a:buChar char="ü"/>
            </a:pPr>
            <a:r>
              <a:rPr lang="en-US" altLang="ja-JP" sz="4800" spc="139">
                <a:solidFill>
                  <a:srgbClr val="247233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Noto Sans JP"/>
                <a:sym typeface="Noto Sans JP"/>
              </a:rPr>
              <a:t>Trip purpose</a:t>
            </a:r>
            <a:r>
              <a:rPr lang="ja-JP" altLang="en-US" sz="4800" spc="139">
                <a:solidFill>
                  <a:srgbClr val="247233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Noto Sans JP"/>
                <a:sym typeface="Noto Sans JP"/>
              </a:rPr>
              <a:t>　　　　　</a:t>
            </a:r>
            <a:endParaRPr lang="en-US" altLang="ja-JP" sz="4800" spc="139">
              <a:solidFill>
                <a:srgbClr val="247233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Noto Sans JP"/>
              <a:sym typeface="Noto Sans JP"/>
            </a:endParaRPr>
          </a:p>
          <a:p>
            <a:pPr marL="685800" indent="-685800">
              <a:lnSpc>
                <a:spcPts val="4759"/>
              </a:lnSpc>
              <a:buFont typeface="Wingdings" panose="05000000000000000000" pitchFamily="2" charset="2"/>
              <a:buChar char="ü"/>
            </a:pPr>
            <a:r>
              <a:rPr lang="en-US" altLang="ja-JP" sz="4800" spc="139">
                <a:solidFill>
                  <a:srgbClr val="247233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Noto Sans JP"/>
                <a:sym typeface="Noto Sans JP"/>
              </a:rPr>
              <a:t>Trip time</a:t>
            </a:r>
            <a:r>
              <a:rPr lang="ja-JP" altLang="en-US" sz="4800" spc="139">
                <a:solidFill>
                  <a:srgbClr val="247233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Noto Sans JP"/>
                <a:sym typeface="Noto Sans JP"/>
              </a:rPr>
              <a:t>　　　　　</a:t>
            </a:r>
            <a:endParaRPr lang="en-US" altLang="ja-JP" sz="4800" spc="139">
              <a:solidFill>
                <a:srgbClr val="247233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Noto Sans JP"/>
              <a:sym typeface="Noto Sans JP"/>
            </a:endParaRPr>
          </a:p>
          <a:p>
            <a:pPr marL="685800" indent="-685800">
              <a:lnSpc>
                <a:spcPts val="4759"/>
              </a:lnSpc>
              <a:buFont typeface="Wingdings" panose="05000000000000000000" pitchFamily="2" charset="2"/>
              <a:buChar char="ü"/>
            </a:pPr>
            <a:r>
              <a:rPr lang="en-US" altLang="ja-JP" sz="4800" spc="139">
                <a:solidFill>
                  <a:srgbClr val="247233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Noto Sans JP"/>
                <a:sym typeface="Noto Sans JP"/>
              </a:rPr>
              <a:t>OD Direct Distance</a:t>
            </a:r>
          </a:p>
        </p:txBody>
      </p:sp>
      <p:pic>
        <p:nvPicPr>
          <p:cNvPr id="17" name="オーディオ 16">
            <a:hlinkClick r:id="" action="ppaction://media"/>
            <a:extLst>
              <a:ext uri="{FF2B5EF4-FFF2-40B4-BE49-F238E27FC236}">
                <a16:creationId xmlns:a16="http://schemas.microsoft.com/office/drawing/2014/main" id="{3D66F6E5-A469-690E-834E-FB607ECD93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329688" t="-329688" r="-329688" b="-329688"/>
          <a:stretch>
            <a:fillRect/>
          </a:stretch>
        </p:blipFill>
        <p:spPr>
          <a:xfrm>
            <a:off x="15078456" y="7077456"/>
            <a:ext cx="3086100" cy="30861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7647903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162"/>
    </mc:Choice>
    <mc:Fallback>
      <p:transition spd="slow" advTm="171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BBB2EE-8C71-9057-5AD0-1EFDF08935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BF26DC97-9B41-5542-5518-1FB85533D17B}"/>
              </a:ext>
            </a:extLst>
          </p:cNvPr>
          <p:cNvGrpSpPr/>
          <p:nvPr/>
        </p:nvGrpSpPr>
        <p:grpSpPr>
          <a:xfrm>
            <a:off x="0" y="0"/>
            <a:ext cx="18288000" cy="10287000"/>
            <a:chOff x="0" y="0"/>
            <a:chExt cx="4816593" cy="270933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363D7AFE-31B5-60EB-A876-7EAC16D5DA3C}"/>
                </a:ext>
              </a:extLst>
            </p:cNvPr>
            <p:cNvSpPr/>
            <p:nvPr/>
          </p:nvSpPr>
          <p:spPr>
            <a:xfrm>
              <a:off x="0" y="0"/>
              <a:ext cx="4816592" cy="2709333"/>
            </a:xfrm>
            <a:custGeom>
              <a:avLst/>
              <a:gdLst/>
              <a:ahLst/>
              <a:cxnLst/>
              <a:rect l="l" t="t" r="r" b="b"/>
              <a:pathLst>
                <a:path w="4816592" h="2709333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0" cap="sq">
              <a:solidFill>
                <a:srgbClr val="247233"/>
              </a:solidFill>
              <a:prstDash val="solid"/>
              <a:miter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3E5D3747-2ECB-59A6-CA5C-993AC04BA111}"/>
                </a:ext>
              </a:extLst>
            </p:cNvPr>
            <p:cNvSpPr txBox="1"/>
            <p:nvPr/>
          </p:nvSpPr>
          <p:spPr>
            <a:xfrm>
              <a:off x="0" y="-28575"/>
              <a:ext cx="4816593" cy="27379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AutoShape 5">
            <a:extLst>
              <a:ext uri="{FF2B5EF4-FFF2-40B4-BE49-F238E27FC236}">
                <a16:creationId xmlns:a16="http://schemas.microsoft.com/office/drawing/2014/main" id="{B76AF498-971E-C76E-05E7-F27BE85ADA3E}"/>
              </a:ext>
            </a:extLst>
          </p:cNvPr>
          <p:cNvSpPr/>
          <p:nvPr/>
        </p:nvSpPr>
        <p:spPr>
          <a:xfrm>
            <a:off x="0" y="1680555"/>
            <a:ext cx="18288000" cy="0"/>
          </a:xfrm>
          <a:prstGeom prst="line">
            <a:avLst/>
          </a:prstGeom>
          <a:ln w="38100" cap="flat">
            <a:solidFill>
              <a:srgbClr val="247233"/>
            </a:solidFill>
            <a:prstDash val="sysDot"/>
            <a:headEnd type="none" w="sm" len="sm"/>
            <a:tailEnd type="none" w="sm" len="sm"/>
          </a:ln>
        </p:spPr>
        <p:txBody>
          <a:bodyPr/>
          <a:lstStyle/>
          <a:p>
            <a:endParaRPr lang="ja-JP" altLang="en-US"/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38819F99-110B-74DC-151F-BA1133128272}"/>
              </a:ext>
            </a:extLst>
          </p:cNvPr>
          <p:cNvGrpSpPr/>
          <p:nvPr/>
        </p:nvGrpSpPr>
        <p:grpSpPr>
          <a:xfrm>
            <a:off x="670554" y="0"/>
            <a:ext cx="1606891" cy="2232277"/>
            <a:chOff x="0" y="0"/>
            <a:chExt cx="736600" cy="1023277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2D833DE7-BF9E-9431-A1DD-C92F698D8BC2}"/>
                </a:ext>
              </a:extLst>
            </p:cNvPr>
            <p:cNvSpPr/>
            <p:nvPr/>
          </p:nvSpPr>
          <p:spPr>
            <a:xfrm>
              <a:off x="0" y="0"/>
              <a:ext cx="736600" cy="1023277"/>
            </a:xfrm>
            <a:custGeom>
              <a:avLst/>
              <a:gdLst/>
              <a:ahLst/>
              <a:cxnLst/>
              <a:rect l="l" t="t" r="r" b="b"/>
              <a:pathLst>
                <a:path w="736600" h="1023277">
                  <a:moveTo>
                    <a:pt x="736600" y="0"/>
                  </a:moveTo>
                  <a:lnTo>
                    <a:pt x="736600" y="1023277"/>
                  </a:lnTo>
                  <a:lnTo>
                    <a:pt x="368300" y="896277"/>
                  </a:lnTo>
                  <a:lnTo>
                    <a:pt x="0" y="1023277"/>
                  </a:lnTo>
                  <a:lnTo>
                    <a:pt x="0" y="0"/>
                  </a:lnTo>
                  <a:lnTo>
                    <a:pt x="736600" y="0"/>
                  </a:lnTo>
                  <a:close/>
                </a:path>
              </a:pathLst>
            </a:custGeom>
            <a:solidFill>
              <a:srgbClr val="247233"/>
            </a:solid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5DBDA082-B36D-D33B-5CF9-8AF8A0327CDE}"/>
                </a:ext>
              </a:extLst>
            </p:cNvPr>
            <p:cNvSpPr txBox="1"/>
            <p:nvPr/>
          </p:nvSpPr>
          <p:spPr>
            <a:xfrm>
              <a:off x="0" y="-28575"/>
              <a:ext cx="736600" cy="9248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TextBox 11">
            <a:extLst>
              <a:ext uri="{FF2B5EF4-FFF2-40B4-BE49-F238E27FC236}">
                <a16:creationId xmlns:a16="http://schemas.microsoft.com/office/drawing/2014/main" id="{92D4AE5D-730E-7C47-325D-24A0DC7C3EFF}"/>
              </a:ext>
            </a:extLst>
          </p:cNvPr>
          <p:cNvSpPr txBox="1"/>
          <p:nvPr/>
        </p:nvSpPr>
        <p:spPr>
          <a:xfrm>
            <a:off x="812275" y="661201"/>
            <a:ext cx="1323449" cy="9656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840"/>
              </a:lnSpc>
              <a:spcBef>
                <a:spcPct val="0"/>
              </a:spcBef>
            </a:pPr>
            <a:r>
              <a:rPr lang="en-US" sz="5600" b="1" u="none" spc="56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0</a:t>
            </a:r>
            <a:r>
              <a:rPr lang="en-US" sz="5600" b="1" spc="56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3</a:t>
            </a:r>
            <a:endParaRPr lang="en-US" sz="5600" b="1" u="none" spc="560">
              <a:solidFill>
                <a:srgbClr val="FFFFFF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3CCD618C-6E91-54F0-A6E1-3D066620819C}"/>
              </a:ext>
            </a:extLst>
          </p:cNvPr>
          <p:cNvSpPr txBox="1"/>
          <p:nvPr/>
        </p:nvSpPr>
        <p:spPr>
          <a:xfrm>
            <a:off x="2973269" y="689776"/>
            <a:ext cx="13856323" cy="641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040"/>
              </a:lnSpc>
              <a:spcBef>
                <a:spcPct val="0"/>
              </a:spcBef>
            </a:pPr>
            <a:r>
              <a:rPr lang="ja-JP" altLang="en-US" sz="6000" spc="1080">
                <a:solidFill>
                  <a:srgbClr val="247233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Noto Sans JP"/>
                <a:sym typeface="Noto Sans JP"/>
              </a:rPr>
              <a:t>基礎分析</a:t>
            </a:r>
            <a:endParaRPr lang="en-US" sz="6000" u="none" spc="1080">
              <a:solidFill>
                <a:srgbClr val="247233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Noto Sans JP"/>
              <a:sym typeface="Noto Sans JP"/>
            </a:endParaRPr>
          </a:p>
        </p:txBody>
      </p:sp>
      <p:graphicFrame>
        <p:nvGraphicFramePr>
          <p:cNvPr id="9" name="グラフ 8">
            <a:extLst>
              <a:ext uri="{FF2B5EF4-FFF2-40B4-BE49-F238E27FC236}">
                <a16:creationId xmlns:a16="http://schemas.microsoft.com/office/drawing/2014/main" id="{502EBA7A-36E0-3AC9-0C9B-6BE060E1D2C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35742905"/>
              </p:ext>
            </p:extLst>
          </p:nvPr>
        </p:nvGraphicFramePr>
        <p:xfrm>
          <a:off x="697190" y="2340773"/>
          <a:ext cx="8446809" cy="38286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グラフ 9">
            <a:extLst>
              <a:ext uri="{FF2B5EF4-FFF2-40B4-BE49-F238E27FC236}">
                <a16:creationId xmlns:a16="http://schemas.microsoft.com/office/drawing/2014/main" id="{B01CEEB7-12F3-B90D-F726-1B64A1B7DE3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65287733"/>
              </p:ext>
            </p:extLst>
          </p:nvPr>
        </p:nvGraphicFramePr>
        <p:xfrm>
          <a:off x="670554" y="6169390"/>
          <a:ext cx="8446809" cy="36623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3" name="TextBox 14">
            <a:extLst>
              <a:ext uri="{FF2B5EF4-FFF2-40B4-BE49-F238E27FC236}">
                <a16:creationId xmlns:a16="http://schemas.microsoft.com/office/drawing/2014/main" id="{D2ACF993-B512-18E4-05C6-8425022FDA57}"/>
              </a:ext>
            </a:extLst>
          </p:cNvPr>
          <p:cNvSpPr txBox="1"/>
          <p:nvPr/>
        </p:nvSpPr>
        <p:spPr>
          <a:xfrm>
            <a:off x="9298594" y="2232277"/>
            <a:ext cx="8484837" cy="55399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85800" indent="-685800">
              <a:lnSpc>
                <a:spcPts val="4759"/>
              </a:lnSpc>
              <a:buFont typeface="Wingdings" panose="05000000000000000000" pitchFamily="2" charset="2"/>
              <a:buChar char="l"/>
            </a:pPr>
            <a:r>
              <a:rPr lang="en-US" altLang="ja-JP" sz="4800" spc="139">
                <a:solidFill>
                  <a:srgbClr val="247233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Noto Sans JP"/>
                <a:sym typeface="Noto Sans JP"/>
              </a:rPr>
              <a:t>Season</a:t>
            </a:r>
            <a:r>
              <a:rPr lang="ja-JP" altLang="en-US" sz="4800" spc="139">
                <a:solidFill>
                  <a:srgbClr val="247233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Noto Sans JP"/>
                <a:sym typeface="Noto Sans JP"/>
              </a:rPr>
              <a:t>ー</a:t>
            </a:r>
            <a:r>
              <a:rPr lang="en-US" altLang="ja-JP" sz="4800" spc="139">
                <a:solidFill>
                  <a:srgbClr val="247233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Noto Sans JP"/>
                <a:sym typeface="Noto Sans JP"/>
              </a:rPr>
              <a:t>Means of transportation</a:t>
            </a:r>
          </a:p>
          <a:p>
            <a:pPr marL="685800" indent="-685800" algn="l">
              <a:lnSpc>
                <a:spcPts val="4759"/>
              </a:lnSpc>
              <a:buFont typeface="Wingdings" panose="05000000000000000000" pitchFamily="2" charset="2"/>
              <a:buChar char="l"/>
            </a:pPr>
            <a:endParaRPr lang="en-US" altLang="ja-JP" sz="4800" spc="139">
              <a:solidFill>
                <a:srgbClr val="247233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Noto Sans JP"/>
              <a:sym typeface="Noto Sans JP"/>
            </a:endParaRPr>
          </a:p>
          <a:p>
            <a:pPr marL="685800" indent="-685800">
              <a:lnSpc>
                <a:spcPts val="4759"/>
              </a:lnSpc>
              <a:buFont typeface="Wingdings" panose="05000000000000000000" pitchFamily="2" charset="2"/>
              <a:buChar char="ü"/>
            </a:pPr>
            <a:r>
              <a:rPr lang="en-US" altLang="ja-JP" sz="4800" spc="139">
                <a:solidFill>
                  <a:srgbClr val="247233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Noto Sans JP"/>
                <a:sym typeface="Noto Sans JP"/>
              </a:rPr>
              <a:t>No significant changes observed</a:t>
            </a:r>
            <a:br>
              <a:rPr lang="en-US" altLang="ja-JP" sz="4800" spc="139">
                <a:solidFill>
                  <a:srgbClr val="247233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Noto Sans JP"/>
                <a:sym typeface="Noto Sans JP"/>
              </a:rPr>
            </a:br>
            <a:endParaRPr lang="en-US" altLang="ja-JP" sz="4800" spc="139">
              <a:solidFill>
                <a:srgbClr val="247233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Noto Sans JP"/>
              <a:sym typeface="Noto Sans JP"/>
            </a:endParaRPr>
          </a:p>
          <a:p>
            <a:pPr marL="685800" indent="-685800">
              <a:lnSpc>
                <a:spcPts val="4759"/>
              </a:lnSpc>
              <a:buFont typeface="Wingdings" panose="05000000000000000000" pitchFamily="2" charset="2"/>
              <a:buChar char="ü"/>
            </a:pPr>
            <a:r>
              <a:rPr lang="en-US" altLang="ja-JP" sz="4800" spc="139">
                <a:solidFill>
                  <a:srgbClr val="247233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Noto Sans JP"/>
                <a:sym typeface="Noto Sans JP"/>
              </a:rPr>
              <a:t>Summer passenger traffic has surpassed rail and subway ridership</a:t>
            </a:r>
          </a:p>
        </p:txBody>
      </p:sp>
      <p:pic>
        <p:nvPicPr>
          <p:cNvPr id="18" name="オーディオ 17">
            <a:hlinkClick r:id="" action="ppaction://media"/>
            <a:extLst>
              <a:ext uri="{FF2B5EF4-FFF2-40B4-BE49-F238E27FC236}">
                <a16:creationId xmlns:a16="http://schemas.microsoft.com/office/drawing/2014/main" id="{83B43B31-C306-3E69-5F79-3BC1BB5CBD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329688" t="-329688" r="-329688" b="-329688"/>
          <a:stretch>
            <a:fillRect/>
          </a:stretch>
        </p:blipFill>
        <p:spPr>
          <a:xfrm>
            <a:off x="15078456" y="7077456"/>
            <a:ext cx="3086100" cy="30861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636142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384"/>
    </mc:Choice>
    <mc:Fallback>
      <p:transition spd="slow" advTm="83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9ADC9E-2FA6-6C4F-6FA4-526BC853C5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F0C45E90-5F78-B976-D617-EC2EE379CE84}"/>
              </a:ext>
            </a:extLst>
          </p:cNvPr>
          <p:cNvGrpSpPr/>
          <p:nvPr/>
        </p:nvGrpSpPr>
        <p:grpSpPr>
          <a:xfrm>
            <a:off x="0" y="0"/>
            <a:ext cx="18288000" cy="10287000"/>
            <a:chOff x="0" y="0"/>
            <a:chExt cx="4816593" cy="270933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70BB5C94-B894-25EB-A596-542E3465505A}"/>
                </a:ext>
              </a:extLst>
            </p:cNvPr>
            <p:cNvSpPr/>
            <p:nvPr/>
          </p:nvSpPr>
          <p:spPr>
            <a:xfrm>
              <a:off x="0" y="0"/>
              <a:ext cx="4816592" cy="2709333"/>
            </a:xfrm>
            <a:custGeom>
              <a:avLst/>
              <a:gdLst/>
              <a:ahLst/>
              <a:cxnLst/>
              <a:rect l="l" t="t" r="r" b="b"/>
              <a:pathLst>
                <a:path w="4816592" h="2709333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0" cap="sq">
              <a:solidFill>
                <a:srgbClr val="247233"/>
              </a:solidFill>
              <a:prstDash val="solid"/>
              <a:miter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209E1D63-940C-8FDB-DCDC-86A70E603309}"/>
                </a:ext>
              </a:extLst>
            </p:cNvPr>
            <p:cNvSpPr txBox="1"/>
            <p:nvPr/>
          </p:nvSpPr>
          <p:spPr>
            <a:xfrm>
              <a:off x="0" y="-28575"/>
              <a:ext cx="4816593" cy="27379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AutoShape 5">
            <a:extLst>
              <a:ext uri="{FF2B5EF4-FFF2-40B4-BE49-F238E27FC236}">
                <a16:creationId xmlns:a16="http://schemas.microsoft.com/office/drawing/2014/main" id="{F2C39206-E153-3797-BF22-72707B528E5A}"/>
              </a:ext>
            </a:extLst>
          </p:cNvPr>
          <p:cNvSpPr/>
          <p:nvPr/>
        </p:nvSpPr>
        <p:spPr>
          <a:xfrm>
            <a:off x="0" y="1680555"/>
            <a:ext cx="18288000" cy="0"/>
          </a:xfrm>
          <a:prstGeom prst="line">
            <a:avLst/>
          </a:prstGeom>
          <a:ln w="38100" cap="flat">
            <a:solidFill>
              <a:srgbClr val="247233"/>
            </a:solidFill>
            <a:prstDash val="sysDot"/>
            <a:headEnd type="none" w="sm" len="sm"/>
            <a:tailEnd type="none" w="sm" len="sm"/>
          </a:ln>
        </p:spPr>
        <p:txBody>
          <a:bodyPr/>
          <a:lstStyle/>
          <a:p>
            <a:endParaRPr lang="ja-JP" altLang="en-US"/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556DCA4A-1D1A-B6EC-AA6F-3DF3C42A6C16}"/>
              </a:ext>
            </a:extLst>
          </p:cNvPr>
          <p:cNvGrpSpPr/>
          <p:nvPr/>
        </p:nvGrpSpPr>
        <p:grpSpPr>
          <a:xfrm>
            <a:off x="670554" y="0"/>
            <a:ext cx="1606891" cy="2232277"/>
            <a:chOff x="0" y="0"/>
            <a:chExt cx="736600" cy="1023277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79FB8A5E-7691-4618-78DC-A471DF19394D}"/>
                </a:ext>
              </a:extLst>
            </p:cNvPr>
            <p:cNvSpPr/>
            <p:nvPr/>
          </p:nvSpPr>
          <p:spPr>
            <a:xfrm>
              <a:off x="0" y="0"/>
              <a:ext cx="736600" cy="1023277"/>
            </a:xfrm>
            <a:custGeom>
              <a:avLst/>
              <a:gdLst/>
              <a:ahLst/>
              <a:cxnLst/>
              <a:rect l="l" t="t" r="r" b="b"/>
              <a:pathLst>
                <a:path w="736600" h="1023277">
                  <a:moveTo>
                    <a:pt x="736600" y="0"/>
                  </a:moveTo>
                  <a:lnTo>
                    <a:pt x="736600" y="1023277"/>
                  </a:lnTo>
                  <a:lnTo>
                    <a:pt x="368300" y="896277"/>
                  </a:lnTo>
                  <a:lnTo>
                    <a:pt x="0" y="1023277"/>
                  </a:lnTo>
                  <a:lnTo>
                    <a:pt x="0" y="0"/>
                  </a:lnTo>
                  <a:lnTo>
                    <a:pt x="736600" y="0"/>
                  </a:lnTo>
                  <a:close/>
                </a:path>
              </a:pathLst>
            </a:custGeom>
            <a:solidFill>
              <a:srgbClr val="247233"/>
            </a:solid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2A7956AE-08C5-E590-367A-FCE4CF742408}"/>
                </a:ext>
              </a:extLst>
            </p:cNvPr>
            <p:cNvSpPr txBox="1"/>
            <p:nvPr/>
          </p:nvSpPr>
          <p:spPr>
            <a:xfrm>
              <a:off x="0" y="-28575"/>
              <a:ext cx="736600" cy="9248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TextBox 11">
            <a:extLst>
              <a:ext uri="{FF2B5EF4-FFF2-40B4-BE49-F238E27FC236}">
                <a16:creationId xmlns:a16="http://schemas.microsoft.com/office/drawing/2014/main" id="{EA6CB4DD-EA1E-0B37-059B-E8A97C61AC95}"/>
              </a:ext>
            </a:extLst>
          </p:cNvPr>
          <p:cNvSpPr txBox="1"/>
          <p:nvPr/>
        </p:nvSpPr>
        <p:spPr>
          <a:xfrm>
            <a:off x="812275" y="661201"/>
            <a:ext cx="1323449" cy="9656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840"/>
              </a:lnSpc>
              <a:spcBef>
                <a:spcPct val="0"/>
              </a:spcBef>
            </a:pPr>
            <a:r>
              <a:rPr lang="en-US" sz="5600" b="1" u="none" spc="56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0</a:t>
            </a:r>
            <a:r>
              <a:rPr lang="en-US" sz="5600" b="1" spc="56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3</a:t>
            </a:r>
            <a:endParaRPr lang="en-US" sz="5600" b="1" u="none" spc="560">
              <a:solidFill>
                <a:srgbClr val="FFFFFF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3EEEE93E-D671-D4E2-2FDA-E3DDD2E55A4E}"/>
              </a:ext>
            </a:extLst>
          </p:cNvPr>
          <p:cNvSpPr txBox="1"/>
          <p:nvPr/>
        </p:nvSpPr>
        <p:spPr>
          <a:xfrm>
            <a:off x="2973269" y="689776"/>
            <a:ext cx="13856323" cy="641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040"/>
              </a:lnSpc>
              <a:spcBef>
                <a:spcPct val="0"/>
              </a:spcBef>
            </a:pPr>
            <a:r>
              <a:rPr lang="ja-JP" altLang="en-US" sz="6000" spc="1080">
                <a:solidFill>
                  <a:srgbClr val="247233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Noto Sans JP"/>
                <a:sym typeface="Noto Sans JP"/>
              </a:rPr>
              <a:t>基礎分析</a:t>
            </a:r>
            <a:endParaRPr lang="en-US" sz="6000" u="none" spc="1080">
              <a:solidFill>
                <a:srgbClr val="247233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Noto Sans JP"/>
              <a:sym typeface="Noto Sans JP"/>
            </a:endParaRPr>
          </a:p>
        </p:txBody>
      </p:sp>
      <p:sp>
        <p:nvSpPr>
          <p:cNvPr id="13" name="TextBox 14">
            <a:extLst>
              <a:ext uri="{FF2B5EF4-FFF2-40B4-BE49-F238E27FC236}">
                <a16:creationId xmlns:a16="http://schemas.microsoft.com/office/drawing/2014/main" id="{0D0B740E-2DA6-9981-A6BF-7C4181DDFF0E}"/>
              </a:ext>
            </a:extLst>
          </p:cNvPr>
          <p:cNvSpPr txBox="1"/>
          <p:nvPr/>
        </p:nvSpPr>
        <p:spPr>
          <a:xfrm>
            <a:off x="9298594" y="2232277"/>
            <a:ext cx="8484837" cy="3693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85800" indent="-685800">
              <a:lnSpc>
                <a:spcPts val="4759"/>
              </a:lnSpc>
              <a:buFont typeface="Wingdings" panose="05000000000000000000" pitchFamily="2" charset="2"/>
              <a:buChar char="l"/>
            </a:pPr>
            <a:r>
              <a:rPr lang="en-US" altLang="ja-JP" sz="4800" spc="139">
                <a:solidFill>
                  <a:srgbClr val="247233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Noto Sans JP"/>
                <a:sym typeface="Noto Sans JP"/>
              </a:rPr>
              <a:t>Time</a:t>
            </a:r>
            <a:r>
              <a:rPr lang="ja-JP" altLang="en-US" sz="4800" spc="139">
                <a:solidFill>
                  <a:srgbClr val="247233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Noto Sans JP"/>
                <a:sym typeface="Noto Sans JP"/>
              </a:rPr>
              <a:t> </a:t>
            </a:r>
            <a:r>
              <a:rPr lang="en-US" altLang="ja-JP" sz="4800" spc="139">
                <a:solidFill>
                  <a:srgbClr val="247233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Noto Sans JP"/>
                <a:sym typeface="Noto Sans JP"/>
              </a:rPr>
              <a:t>Slot</a:t>
            </a:r>
            <a:r>
              <a:rPr lang="ja-JP" altLang="en-US" sz="4800" spc="139">
                <a:solidFill>
                  <a:srgbClr val="247233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Noto Sans JP"/>
                <a:sym typeface="Noto Sans JP"/>
              </a:rPr>
              <a:t>ー</a:t>
            </a:r>
            <a:r>
              <a:rPr lang="en-US" altLang="ja-JP" sz="4800" spc="139">
                <a:solidFill>
                  <a:srgbClr val="247233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Noto Sans JP"/>
                <a:sym typeface="Noto Sans JP"/>
              </a:rPr>
              <a:t>Means of transportation</a:t>
            </a:r>
          </a:p>
          <a:p>
            <a:pPr marL="685800" indent="-685800" algn="l">
              <a:lnSpc>
                <a:spcPts val="4759"/>
              </a:lnSpc>
              <a:buFont typeface="Wingdings" panose="05000000000000000000" pitchFamily="2" charset="2"/>
              <a:buChar char="l"/>
            </a:pPr>
            <a:endParaRPr lang="en-US" altLang="ja-JP" sz="4800" spc="139">
              <a:solidFill>
                <a:srgbClr val="247233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Noto Sans JP"/>
              <a:sym typeface="Noto Sans JP"/>
            </a:endParaRPr>
          </a:p>
          <a:p>
            <a:pPr marL="685800" indent="-685800">
              <a:lnSpc>
                <a:spcPts val="4759"/>
              </a:lnSpc>
              <a:buFont typeface="Wingdings" panose="05000000000000000000" pitchFamily="2" charset="2"/>
              <a:buChar char="ü"/>
            </a:pPr>
            <a:r>
              <a:rPr lang="en-US" altLang="ja-JP" sz="4800" spc="139">
                <a:solidFill>
                  <a:srgbClr val="247233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Noto Sans JP"/>
                <a:sym typeface="Noto Sans JP"/>
              </a:rPr>
              <a:t>evening (commuting hours)</a:t>
            </a:r>
            <a:br>
              <a:rPr lang="en-US" altLang="ja-JP" sz="4800" spc="139">
                <a:solidFill>
                  <a:srgbClr val="247233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Noto Sans JP"/>
                <a:sym typeface="Noto Sans JP"/>
              </a:rPr>
            </a:br>
            <a:r>
              <a:rPr lang="ja-JP" altLang="en-US" sz="4800" spc="139">
                <a:solidFill>
                  <a:srgbClr val="247233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Noto Sans JP"/>
                <a:sym typeface="Noto Sans JP"/>
              </a:rPr>
              <a:t>→</a:t>
            </a:r>
            <a:r>
              <a:rPr lang="en-US" altLang="ja-JP" sz="4800" spc="139">
                <a:solidFill>
                  <a:srgbClr val="247233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Noto Sans JP"/>
                <a:sym typeface="Noto Sans JP"/>
              </a:rPr>
              <a:t>Ratio of people walking or cycling increases.</a:t>
            </a:r>
          </a:p>
        </p:txBody>
      </p:sp>
      <p:graphicFrame>
        <p:nvGraphicFramePr>
          <p:cNvPr id="14" name="グラフ 13">
            <a:extLst>
              <a:ext uri="{FF2B5EF4-FFF2-40B4-BE49-F238E27FC236}">
                <a16:creationId xmlns:a16="http://schemas.microsoft.com/office/drawing/2014/main" id="{325988F0-3299-089E-897D-0ECE082D542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34873168"/>
              </p:ext>
            </p:extLst>
          </p:nvPr>
        </p:nvGraphicFramePr>
        <p:xfrm>
          <a:off x="670554" y="2477545"/>
          <a:ext cx="8318853" cy="37768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5" name="グラフ 14">
            <a:extLst>
              <a:ext uri="{FF2B5EF4-FFF2-40B4-BE49-F238E27FC236}">
                <a16:creationId xmlns:a16="http://schemas.microsoft.com/office/drawing/2014/main" id="{EA0A9E55-9974-0A39-D309-5718B879178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99319753"/>
              </p:ext>
            </p:extLst>
          </p:nvPr>
        </p:nvGraphicFramePr>
        <p:xfrm>
          <a:off x="812275" y="6160321"/>
          <a:ext cx="8177132" cy="37768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20" name="オーディオ 19">
            <a:hlinkClick r:id="" action="ppaction://media"/>
            <a:extLst>
              <a:ext uri="{FF2B5EF4-FFF2-40B4-BE49-F238E27FC236}">
                <a16:creationId xmlns:a16="http://schemas.microsoft.com/office/drawing/2014/main" id="{B44CE130-A6A5-47AD-EF10-B76BAE11EA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329688" t="-329688" r="-329688" b="-329688"/>
          <a:stretch>
            <a:fillRect/>
          </a:stretch>
        </p:blipFill>
        <p:spPr>
          <a:xfrm>
            <a:off x="15078456" y="7077456"/>
            <a:ext cx="3086100" cy="30861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3622827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510"/>
    </mc:Choice>
    <mc:Fallback>
      <p:transition spd="slow" advTm="85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88E5E7-CB69-7D72-4B2B-ABFB932AB4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39450018-8465-11F1-0E6C-E401E4A067DD}"/>
              </a:ext>
            </a:extLst>
          </p:cNvPr>
          <p:cNvGrpSpPr/>
          <p:nvPr/>
        </p:nvGrpSpPr>
        <p:grpSpPr>
          <a:xfrm>
            <a:off x="0" y="0"/>
            <a:ext cx="18288000" cy="10287000"/>
            <a:chOff x="0" y="0"/>
            <a:chExt cx="4816593" cy="270933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4F27E371-ABF4-8444-EBA9-D3ECE5968A2E}"/>
                </a:ext>
              </a:extLst>
            </p:cNvPr>
            <p:cNvSpPr/>
            <p:nvPr/>
          </p:nvSpPr>
          <p:spPr>
            <a:xfrm>
              <a:off x="0" y="0"/>
              <a:ext cx="4816592" cy="2709333"/>
            </a:xfrm>
            <a:custGeom>
              <a:avLst/>
              <a:gdLst/>
              <a:ahLst/>
              <a:cxnLst/>
              <a:rect l="l" t="t" r="r" b="b"/>
              <a:pathLst>
                <a:path w="4816592" h="2709333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0" cap="sq">
              <a:solidFill>
                <a:srgbClr val="247233"/>
              </a:solidFill>
              <a:prstDash val="solid"/>
              <a:miter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4CA66870-6FA3-068B-7463-988A4F955038}"/>
                </a:ext>
              </a:extLst>
            </p:cNvPr>
            <p:cNvSpPr txBox="1"/>
            <p:nvPr/>
          </p:nvSpPr>
          <p:spPr>
            <a:xfrm>
              <a:off x="0" y="-28575"/>
              <a:ext cx="4816593" cy="27379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AutoShape 5">
            <a:extLst>
              <a:ext uri="{FF2B5EF4-FFF2-40B4-BE49-F238E27FC236}">
                <a16:creationId xmlns:a16="http://schemas.microsoft.com/office/drawing/2014/main" id="{05378EA6-4DD7-6C5D-430E-2B3263EADD0F}"/>
              </a:ext>
            </a:extLst>
          </p:cNvPr>
          <p:cNvSpPr/>
          <p:nvPr/>
        </p:nvSpPr>
        <p:spPr>
          <a:xfrm>
            <a:off x="0" y="1680555"/>
            <a:ext cx="18288000" cy="0"/>
          </a:xfrm>
          <a:prstGeom prst="line">
            <a:avLst/>
          </a:prstGeom>
          <a:ln w="38100" cap="flat">
            <a:solidFill>
              <a:srgbClr val="247233"/>
            </a:solidFill>
            <a:prstDash val="sysDot"/>
            <a:headEnd type="none" w="sm" len="sm"/>
            <a:tailEnd type="none" w="sm" len="sm"/>
          </a:ln>
        </p:spPr>
        <p:txBody>
          <a:bodyPr/>
          <a:lstStyle/>
          <a:p>
            <a:endParaRPr lang="ja-JP" altLang="en-US"/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C3D4C6BD-8833-BFF0-1187-EF697DB92401}"/>
              </a:ext>
            </a:extLst>
          </p:cNvPr>
          <p:cNvGrpSpPr/>
          <p:nvPr/>
        </p:nvGrpSpPr>
        <p:grpSpPr>
          <a:xfrm>
            <a:off x="670554" y="0"/>
            <a:ext cx="1606891" cy="2232277"/>
            <a:chOff x="0" y="0"/>
            <a:chExt cx="736600" cy="1023277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D2F7A641-710D-816F-97FE-AE3D288EC310}"/>
                </a:ext>
              </a:extLst>
            </p:cNvPr>
            <p:cNvSpPr/>
            <p:nvPr/>
          </p:nvSpPr>
          <p:spPr>
            <a:xfrm>
              <a:off x="0" y="0"/>
              <a:ext cx="736600" cy="1023277"/>
            </a:xfrm>
            <a:custGeom>
              <a:avLst/>
              <a:gdLst/>
              <a:ahLst/>
              <a:cxnLst/>
              <a:rect l="l" t="t" r="r" b="b"/>
              <a:pathLst>
                <a:path w="736600" h="1023277">
                  <a:moveTo>
                    <a:pt x="736600" y="0"/>
                  </a:moveTo>
                  <a:lnTo>
                    <a:pt x="736600" y="1023277"/>
                  </a:lnTo>
                  <a:lnTo>
                    <a:pt x="368300" y="896277"/>
                  </a:lnTo>
                  <a:lnTo>
                    <a:pt x="0" y="1023277"/>
                  </a:lnTo>
                  <a:lnTo>
                    <a:pt x="0" y="0"/>
                  </a:lnTo>
                  <a:lnTo>
                    <a:pt x="736600" y="0"/>
                  </a:lnTo>
                  <a:close/>
                </a:path>
              </a:pathLst>
            </a:custGeom>
            <a:solidFill>
              <a:srgbClr val="247233"/>
            </a:solid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D97F5728-F268-EF0C-1EAB-FDB6A2E255A9}"/>
                </a:ext>
              </a:extLst>
            </p:cNvPr>
            <p:cNvSpPr txBox="1"/>
            <p:nvPr/>
          </p:nvSpPr>
          <p:spPr>
            <a:xfrm>
              <a:off x="0" y="-28575"/>
              <a:ext cx="736600" cy="9248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TextBox 11">
            <a:extLst>
              <a:ext uri="{FF2B5EF4-FFF2-40B4-BE49-F238E27FC236}">
                <a16:creationId xmlns:a16="http://schemas.microsoft.com/office/drawing/2014/main" id="{E6409D06-9E38-37DC-DB85-A46CB0D9E086}"/>
              </a:ext>
            </a:extLst>
          </p:cNvPr>
          <p:cNvSpPr txBox="1"/>
          <p:nvPr/>
        </p:nvSpPr>
        <p:spPr>
          <a:xfrm>
            <a:off x="812275" y="661201"/>
            <a:ext cx="1323449" cy="9656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840"/>
              </a:lnSpc>
              <a:spcBef>
                <a:spcPct val="0"/>
              </a:spcBef>
            </a:pPr>
            <a:r>
              <a:rPr lang="en-US" sz="5600" b="1" u="none" spc="56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0</a:t>
            </a:r>
            <a:r>
              <a:rPr lang="en-US" sz="5600" b="1" spc="56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3</a:t>
            </a:r>
            <a:endParaRPr lang="en-US" sz="5600" b="1" u="none" spc="560">
              <a:solidFill>
                <a:srgbClr val="FFFFFF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195202CD-5E45-B147-5D1D-6118C4AE352F}"/>
              </a:ext>
            </a:extLst>
          </p:cNvPr>
          <p:cNvSpPr txBox="1"/>
          <p:nvPr/>
        </p:nvSpPr>
        <p:spPr>
          <a:xfrm>
            <a:off x="2973269" y="689776"/>
            <a:ext cx="13856323" cy="641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040"/>
              </a:lnSpc>
              <a:spcBef>
                <a:spcPct val="0"/>
              </a:spcBef>
            </a:pPr>
            <a:r>
              <a:rPr lang="en-US" altLang="ja-JP" sz="6000" spc="1080">
                <a:solidFill>
                  <a:srgbClr val="247233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Noto Sans JP"/>
                <a:sym typeface="Noto Sans JP"/>
              </a:rPr>
              <a:t>Basic</a:t>
            </a:r>
            <a:r>
              <a:rPr lang="ja-JP" altLang="en-US" sz="6000" spc="1080">
                <a:solidFill>
                  <a:srgbClr val="247233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Noto Sans JP"/>
                <a:sym typeface="Noto Sans JP"/>
              </a:rPr>
              <a:t> </a:t>
            </a:r>
            <a:r>
              <a:rPr lang="en-US" altLang="ja-JP" sz="6000" spc="1080">
                <a:solidFill>
                  <a:srgbClr val="247233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Noto Sans JP"/>
                <a:sym typeface="Noto Sans JP"/>
              </a:rPr>
              <a:t>Analysis</a:t>
            </a:r>
          </a:p>
        </p:txBody>
      </p:sp>
      <p:graphicFrame>
        <p:nvGraphicFramePr>
          <p:cNvPr id="14" name="グラフ 13">
            <a:extLst>
              <a:ext uri="{FF2B5EF4-FFF2-40B4-BE49-F238E27FC236}">
                <a16:creationId xmlns:a16="http://schemas.microsoft.com/office/drawing/2014/main" id="{374C55A7-27AE-B91B-EC5E-75F84D2956C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70553572"/>
              </p:ext>
            </p:extLst>
          </p:nvPr>
        </p:nvGraphicFramePr>
        <p:xfrm>
          <a:off x="670554" y="2415043"/>
          <a:ext cx="5565490" cy="35161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5" name="グラフ 14">
            <a:extLst>
              <a:ext uri="{FF2B5EF4-FFF2-40B4-BE49-F238E27FC236}">
                <a16:creationId xmlns:a16="http://schemas.microsoft.com/office/drawing/2014/main" id="{AA303957-EAF2-0AAD-F491-AD3F28F8B2C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9886473"/>
              </p:ext>
            </p:extLst>
          </p:nvPr>
        </p:nvGraphicFramePr>
        <p:xfrm>
          <a:off x="6367849" y="2415042"/>
          <a:ext cx="5684108" cy="35161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6" name="グラフ 15">
            <a:extLst>
              <a:ext uri="{FF2B5EF4-FFF2-40B4-BE49-F238E27FC236}">
                <a16:creationId xmlns:a16="http://schemas.microsoft.com/office/drawing/2014/main" id="{CA019BBF-1D46-C005-F9C8-9F6684B98FA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29724869"/>
              </p:ext>
            </p:extLst>
          </p:nvPr>
        </p:nvGraphicFramePr>
        <p:xfrm>
          <a:off x="12183762" y="2415041"/>
          <a:ext cx="5835094" cy="3516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7" name="グラフ 16">
            <a:extLst>
              <a:ext uri="{FF2B5EF4-FFF2-40B4-BE49-F238E27FC236}">
                <a16:creationId xmlns:a16="http://schemas.microsoft.com/office/drawing/2014/main" id="{1DE35F01-2AD0-6369-F0E7-0B25167FC1B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34124157"/>
              </p:ext>
            </p:extLst>
          </p:nvPr>
        </p:nvGraphicFramePr>
        <p:xfrm>
          <a:off x="812274" y="6369903"/>
          <a:ext cx="5423769" cy="35161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8" name="グラフ 17">
            <a:extLst>
              <a:ext uri="{FF2B5EF4-FFF2-40B4-BE49-F238E27FC236}">
                <a16:creationId xmlns:a16="http://schemas.microsoft.com/office/drawing/2014/main" id="{5080F2F1-16B1-4804-DA2F-6ADF538EFC5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27062021"/>
              </p:ext>
            </p:extLst>
          </p:nvPr>
        </p:nvGraphicFramePr>
        <p:xfrm>
          <a:off x="6367849" y="6369902"/>
          <a:ext cx="5684108" cy="35161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19" name="グラフ 18">
            <a:extLst>
              <a:ext uri="{FF2B5EF4-FFF2-40B4-BE49-F238E27FC236}">
                <a16:creationId xmlns:a16="http://schemas.microsoft.com/office/drawing/2014/main" id="{B39BD187-B543-582E-39B3-D1A7C5B0F52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52040628"/>
              </p:ext>
            </p:extLst>
          </p:nvPr>
        </p:nvGraphicFramePr>
        <p:xfrm>
          <a:off x="12183763" y="6369902"/>
          <a:ext cx="5835094" cy="35161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pic>
        <p:nvPicPr>
          <p:cNvPr id="21" name="オーディオ 20">
            <a:hlinkClick r:id="" action="ppaction://media"/>
            <a:extLst>
              <a:ext uri="{FF2B5EF4-FFF2-40B4-BE49-F238E27FC236}">
                <a16:creationId xmlns:a16="http://schemas.microsoft.com/office/drawing/2014/main" id="{3A6A4B7A-8F43-7ACE-B769-FF6D069DD1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rcRect l="-329688" t="-329688" r="-329688" b="-329688"/>
          <a:stretch>
            <a:fillRect/>
          </a:stretch>
        </p:blipFill>
        <p:spPr>
          <a:xfrm>
            <a:off x="15078456" y="7077456"/>
            <a:ext cx="3086100" cy="30861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7255157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061"/>
    </mc:Choice>
    <mc:Fallback>
      <p:transition spd="slow" advTm="90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0523af69-0425-4a8d-9827-ee7292c5d821}" enabled="0" method="" siteId="{0523af69-0425-4a8d-9827-ee7292c5d821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828</Words>
  <Application>Microsoft Office PowerPoint</Application>
  <PresentationFormat>ユーザー設定</PresentationFormat>
  <Paragraphs>226</Paragraphs>
  <Slides>24</Slides>
  <Notes>2</Notes>
  <HiddenSlides>0</HiddenSlides>
  <MMClips>18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24</vt:i4>
      </vt:variant>
    </vt:vector>
  </HeadingPairs>
  <TitlesOfParts>
    <vt:vector size="33" baseType="lpstr">
      <vt:lpstr>HGP創英角ｺﾞｼｯｸUB</vt:lpstr>
      <vt:lpstr>Wingdings</vt:lpstr>
      <vt:lpstr>League Spartan</vt:lpstr>
      <vt:lpstr>Calibri</vt:lpstr>
      <vt:lpstr>HGS創英角ｺﾞｼｯｸUB</vt:lpstr>
      <vt:lpstr>游ゴシック</vt:lpstr>
      <vt:lpstr>Arial</vt:lpstr>
      <vt:lpstr>HGS創英角ｺﾞｼｯｸUB</vt:lpstr>
      <vt:lpstr>Office Theme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Copy of 緑と白　自然　セミナー　プレゼンテーション</dc:title>
  <dc:creator>鈴木温人</dc:creator>
  <cp:lastModifiedBy>孝徳 中野</cp:lastModifiedBy>
  <cp:revision>218</cp:revision>
  <dcterms:created xsi:type="dcterms:W3CDTF">2006-08-16T00:00:00Z</dcterms:created>
  <dcterms:modified xsi:type="dcterms:W3CDTF">2025-09-24T01:58:47Z</dcterms:modified>
  <dc:identifier>DAGxpNK96PU</dc:identifier>
</cp:coreProperties>
</file>