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F0DAAE-490C-4C9A-A45C-EB59394CB3AD}" type="datetimeFigureOut">
              <a:rPr lang="en-US" smtClean="0"/>
              <a:t>5/13/2024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337CD-705A-4690-883F-487BA69A3042}" type="slidenum">
              <a:rPr lang="en-US" smtClean="0"/>
              <a:t>‹#›</a:t>
            </a:fld>
            <a:endParaRPr lang="en-US"/>
          </a:p>
        </p:txBody>
      </p:sp>
    </p:spTree>
    <p:extLst>
      <p:ext uri="{BB962C8B-B14F-4D97-AF65-F5344CB8AC3E}">
        <p14:creationId xmlns:p14="http://schemas.microsoft.com/office/powerpoint/2010/main" val="2483475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value of information costs varies based on the origin and timing of migration decisions, rather than solely relying on past migration trends.</a:t>
            </a:r>
          </a:p>
        </p:txBody>
      </p:sp>
      <p:sp>
        <p:nvSpPr>
          <p:cNvPr id="4" name="Slide Number Placeholder 3"/>
          <p:cNvSpPr>
            <a:spLocks noGrp="1"/>
          </p:cNvSpPr>
          <p:nvPr>
            <p:ph type="sldNum" sz="quarter" idx="5"/>
          </p:nvPr>
        </p:nvSpPr>
        <p:spPr/>
        <p:txBody>
          <a:bodyPr/>
          <a:lstStyle/>
          <a:p>
            <a:fld id="{B7A337CD-705A-4690-883F-487BA69A3042}" type="slidenum">
              <a:rPr lang="en-US" smtClean="0"/>
              <a:t>10</a:t>
            </a:fld>
            <a:endParaRPr lang="en-US"/>
          </a:p>
        </p:txBody>
      </p:sp>
    </p:spTree>
    <p:extLst>
      <p:ext uri="{BB962C8B-B14F-4D97-AF65-F5344CB8AC3E}">
        <p14:creationId xmlns:p14="http://schemas.microsoft.com/office/powerpoint/2010/main" val="3167487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Contextual variable like job, income, social bonding, educations, reasons for travel, to name but a few will be used. </a:t>
            </a:r>
          </a:p>
          <a:p>
            <a:r>
              <a:rPr lang="en-US" dirty="0"/>
              <a:t>Consider set of variables not only economical or social factors to obtain overall perspective of migrants about relocation.</a:t>
            </a:r>
          </a:p>
          <a:p>
            <a:endParaRPr lang="en-US" dirty="0"/>
          </a:p>
          <a:p>
            <a:r>
              <a:rPr lang="en-US" dirty="0"/>
              <a:t>Providing the choice set from begging is difficult because we don’t want to be limited to specific groups or regions for this reason, survey will conduct to gather basic information and set the choices.</a:t>
            </a:r>
          </a:p>
          <a:p>
            <a:endParaRPr lang="en-US" dirty="0"/>
          </a:p>
        </p:txBody>
      </p:sp>
      <p:sp>
        <p:nvSpPr>
          <p:cNvPr id="4" name="Slide Number Placeholder 3"/>
          <p:cNvSpPr>
            <a:spLocks noGrp="1"/>
          </p:cNvSpPr>
          <p:nvPr>
            <p:ph type="sldNum" sz="quarter" idx="5"/>
          </p:nvPr>
        </p:nvSpPr>
        <p:spPr/>
        <p:txBody>
          <a:bodyPr/>
          <a:lstStyle/>
          <a:p>
            <a:fld id="{B7A337CD-705A-4690-883F-487BA69A3042}" type="slidenum">
              <a:rPr lang="en-US" smtClean="0"/>
              <a:t>13</a:t>
            </a:fld>
            <a:endParaRPr lang="en-US"/>
          </a:p>
        </p:txBody>
      </p:sp>
    </p:spTree>
    <p:extLst>
      <p:ext uri="{BB962C8B-B14F-4D97-AF65-F5344CB8AC3E}">
        <p14:creationId xmlns:p14="http://schemas.microsoft.com/office/powerpoint/2010/main" val="406149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931012-53D6-42AF-AD13-851C5FC67F2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48039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931012-53D6-42AF-AD13-851C5FC67F2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4126768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931012-53D6-42AF-AD13-851C5FC67F2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4032374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931012-53D6-42AF-AD13-851C5FC67F2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1194967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931012-53D6-42AF-AD13-851C5FC67F28}"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4151977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931012-53D6-42AF-AD13-851C5FC67F28}"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2486935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931012-53D6-42AF-AD13-851C5FC67F28}" type="datetimeFigureOut">
              <a:rPr lang="en-US" smtClean="0"/>
              <a:t>5/13/2024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2767142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931012-53D6-42AF-AD13-851C5FC67F28}" type="datetimeFigureOut">
              <a:rPr lang="en-US" smtClean="0"/>
              <a:t>5/13/2024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2280782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931012-53D6-42AF-AD13-851C5FC67F28}" type="datetimeFigureOut">
              <a:rPr lang="en-US" smtClean="0"/>
              <a:t>5/13/2024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3834194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931012-53D6-42AF-AD13-851C5FC67F28}"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3211550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931012-53D6-42AF-AD13-851C5FC67F28}"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828C5E-BED3-4647-9452-64CF2A57D655}" type="slidenum">
              <a:rPr lang="en-US" smtClean="0"/>
              <a:t>‹#›</a:t>
            </a:fld>
            <a:endParaRPr lang="en-US"/>
          </a:p>
        </p:txBody>
      </p:sp>
    </p:spTree>
    <p:extLst>
      <p:ext uri="{BB962C8B-B14F-4D97-AF65-F5344CB8AC3E}">
        <p14:creationId xmlns:p14="http://schemas.microsoft.com/office/powerpoint/2010/main" val="2766391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31012-53D6-42AF-AD13-851C5FC67F28}" type="datetimeFigureOut">
              <a:rPr lang="en-US" smtClean="0"/>
              <a:t>5/13/2024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828C5E-BED3-4647-9452-64CF2A57D655}" type="slidenum">
              <a:rPr lang="en-US" smtClean="0"/>
              <a:t>‹#›</a:t>
            </a:fld>
            <a:endParaRPr lang="en-US"/>
          </a:p>
        </p:txBody>
      </p:sp>
    </p:spTree>
    <p:extLst>
      <p:ext uri="{BB962C8B-B14F-4D97-AF65-F5344CB8AC3E}">
        <p14:creationId xmlns:p14="http://schemas.microsoft.com/office/powerpoint/2010/main" val="281308421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4.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81A1BDA-9A47-D1AD-9423-556650D84DA9}"/>
              </a:ext>
            </a:extLst>
          </p:cNvPr>
          <p:cNvSpPr/>
          <p:nvPr/>
        </p:nvSpPr>
        <p:spPr>
          <a:xfrm>
            <a:off x="0" y="0"/>
            <a:ext cx="3189514" cy="68580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EF8AA46-C08F-2E5C-99A5-FE2636AC6FD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34043" y="1872343"/>
            <a:ext cx="2721428" cy="2721428"/>
          </a:xfrm>
          <a:prstGeom prst="rect">
            <a:avLst/>
          </a:prstGeom>
        </p:spPr>
      </p:pic>
      <p:sp>
        <p:nvSpPr>
          <p:cNvPr id="11" name="Rectangle 10">
            <a:extLst>
              <a:ext uri="{FF2B5EF4-FFF2-40B4-BE49-F238E27FC236}">
                <a16:creationId xmlns:a16="http://schemas.microsoft.com/office/drawing/2014/main" id="{D5F08AF8-E1CA-D90F-3701-965208E6FEDD}"/>
              </a:ext>
            </a:extLst>
          </p:cNvPr>
          <p:cNvSpPr/>
          <p:nvPr/>
        </p:nvSpPr>
        <p:spPr>
          <a:xfrm>
            <a:off x="3189514" y="0"/>
            <a:ext cx="9002486" cy="17417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92A991D-4780-380D-7F4F-B1B5BD6FE8EF}"/>
              </a:ext>
            </a:extLst>
          </p:cNvPr>
          <p:cNvPicPr>
            <a:picLocks noChangeAspect="1"/>
          </p:cNvPicPr>
          <p:nvPr/>
        </p:nvPicPr>
        <p:blipFill>
          <a:blip r:embed="rId4"/>
          <a:stretch>
            <a:fillRect/>
          </a:stretch>
        </p:blipFill>
        <p:spPr>
          <a:xfrm>
            <a:off x="3189514" y="1786376"/>
            <a:ext cx="9002486" cy="1826561"/>
          </a:xfrm>
          <a:prstGeom prst="rect">
            <a:avLst/>
          </a:prstGeom>
        </p:spPr>
      </p:pic>
      <p:sp>
        <p:nvSpPr>
          <p:cNvPr id="14" name="TextBox 13">
            <a:extLst>
              <a:ext uri="{FF2B5EF4-FFF2-40B4-BE49-F238E27FC236}">
                <a16:creationId xmlns:a16="http://schemas.microsoft.com/office/drawing/2014/main" id="{B43F1B33-9247-1677-CF37-C2A580C6ED22}"/>
              </a:ext>
            </a:extLst>
          </p:cNvPr>
          <p:cNvSpPr txBox="1"/>
          <p:nvPr/>
        </p:nvSpPr>
        <p:spPr>
          <a:xfrm>
            <a:off x="4005943" y="4158343"/>
            <a:ext cx="7043057" cy="1754326"/>
          </a:xfrm>
          <a:prstGeom prst="rect">
            <a:avLst/>
          </a:prstGeom>
          <a:noFill/>
        </p:spPr>
        <p:txBody>
          <a:bodyPr wrap="square" rtlCol="0">
            <a:spAutoFit/>
          </a:bodyPr>
          <a:lstStyle/>
          <a:p>
            <a:pPr algn="ctr"/>
            <a:endParaRPr lang="en-US" sz="2400" b="1" dirty="0">
              <a:effectLst>
                <a:outerShdw blurRad="38100" dist="38100" dir="2700000" algn="tl">
                  <a:srgbClr val="000000">
                    <a:alpha val="43137"/>
                  </a:srgbClr>
                </a:outerShdw>
              </a:effectLst>
              <a:latin typeface="Aptos" panose="020B0004020202020204" pitchFamily="34" charset="0"/>
            </a:endParaRPr>
          </a:p>
          <a:p>
            <a:pPr algn="ctr"/>
            <a:r>
              <a:rPr lang="en-US" sz="2400" b="1" dirty="0">
                <a:effectLst>
                  <a:outerShdw blurRad="38100" dist="38100" dir="2700000" algn="tl">
                    <a:srgbClr val="000000">
                      <a:alpha val="43137"/>
                    </a:srgbClr>
                  </a:outerShdw>
                </a:effectLst>
                <a:latin typeface="Aptos" panose="020B0004020202020204" pitchFamily="34" charset="0"/>
              </a:rPr>
              <a:t>May 16</a:t>
            </a:r>
            <a:r>
              <a:rPr lang="en-US" sz="2400" b="1" baseline="30000" dirty="0">
                <a:effectLst>
                  <a:outerShdw blurRad="38100" dist="38100" dir="2700000" algn="tl">
                    <a:srgbClr val="000000">
                      <a:alpha val="43137"/>
                    </a:srgbClr>
                  </a:outerShdw>
                </a:effectLst>
                <a:latin typeface="Aptos" panose="020B0004020202020204" pitchFamily="34" charset="0"/>
              </a:rPr>
              <a:t>th</a:t>
            </a:r>
            <a:r>
              <a:rPr lang="en-US" sz="2400" b="1" dirty="0">
                <a:effectLst>
                  <a:outerShdw blurRad="38100" dist="38100" dir="2700000" algn="tl">
                    <a:srgbClr val="000000">
                      <a:alpha val="43137"/>
                    </a:srgbClr>
                  </a:outerShdw>
                </a:effectLst>
                <a:latin typeface="Aptos" panose="020B0004020202020204" pitchFamily="34" charset="0"/>
              </a:rPr>
              <a:t>, 2024 </a:t>
            </a:r>
          </a:p>
          <a:p>
            <a:pPr algn="ctr"/>
            <a:endParaRPr lang="en-US" sz="2000" b="1" dirty="0">
              <a:effectLst>
                <a:outerShdw blurRad="38100" dist="38100" dir="2700000" algn="tl">
                  <a:srgbClr val="000000">
                    <a:alpha val="43137"/>
                  </a:srgbClr>
                </a:outerShdw>
              </a:effectLst>
              <a:latin typeface="Aptos" panose="020B0004020202020204" pitchFamily="34" charset="0"/>
            </a:endParaRPr>
          </a:p>
          <a:p>
            <a:pPr algn="ctr"/>
            <a:r>
              <a:rPr lang="en-US" sz="2000" b="1" dirty="0">
                <a:effectLst>
                  <a:outerShdw blurRad="38100" dist="38100" dir="2700000" algn="tl">
                    <a:srgbClr val="000000">
                      <a:alpha val="43137"/>
                    </a:srgbClr>
                  </a:outerShdw>
                </a:effectLst>
                <a:latin typeface="Aptos" panose="020B0004020202020204" pitchFamily="34" charset="0"/>
              </a:rPr>
              <a:t>Presenter : Niloofar Yavari </a:t>
            </a:r>
          </a:p>
          <a:p>
            <a:pPr algn="ctr"/>
            <a:r>
              <a:rPr lang="en-US" sz="2000" b="1" dirty="0">
                <a:effectLst>
                  <a:outerShdw blurRad="38100" dist="38100" dir="2700000" algn="tl">
                    <a:srgbClr val="000000">
                      <a:alpha val="43137"/>
                    </a:srgbClr>
                  </a:outerShdw>
                </a:effectLst>
                <a:latin typeface="Aptos" panose="020B0004020202020204" pitchFamily="34" charset="0"/>
              </a:rPr>
              <a:t>Second year PhD student </a:t>
            </a:r>
          </a:p>
        </p:txBody>
      </p:sp>
    </p:spTree>
    <p:extLst>
      <p:ext uri="{BB962C8B-B14F-4D97-AF65-F5344CB8AC3E}">
        <p14:creationId xmlns:p14="http://schemas.microsoft.com/office/powerpoint/2010/main" val="3525602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conomics - Free business and finance icons">
            <a:extLst>
              <a:ext uri="{FF2B5EF4-FFF2-40B4-BE49-F238E27FC236}">
                <a16:creationId xmlns:a16="http://schemas.microsoft.com/office/drawing/2014/main" id="{B305A650-53D4-5F92-FB50-7A3B7F4913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19743"/>
            <a:ext cx="751114" cy="7511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877DB4-3CBC-CF7F-6672-8F9B6C332C88}"/>
              </a:ext>
            </a:extLst>
          </p:cNvPr>
          <p:cNvSpPr txBox="1"/>
          <p:nvPr/>
        </p:nvSpPr>
        <p:spPr>
          <a:xfrm>
            <a:off x="527957" y="280882"/>
            <a:ext cx="3026228" cy="428835"/>
          </a:xfrm>
          <a:prstGeom prst="rect">
            <a:avLst/>
          </a:prstGeom>
          <a:noFill/>
        </p:spPr>
        <p:txBody>
          <a:bodyPr wrap="square">
            <a:spAutoFit/>
          </a:bodyPr>
          <a:lstStyle/>
          <a:p>
            <a:pPr marL="0" marR="0" algn="ctr">
              <a:lnSpc>
                <a:spcPct val="115000"/>
              </a:lnSpc>
              <a:spcBef>
                <a:spcPts val="0"/>
              </a:spcBef>
              <a:spcAft>
                <a:spcPts val="800"/>
              </a:spcAft>
            </a:pPr>
            <a:r>
              <a:rPr lang="en-US" sz="2000" b="1" kern="100" dirty="0">
                <a:effectLst/>
                <a:latin typeface="Aptos" panose="020B0004020202020204" pitchFamily="34" charset="0"/>
                <a:ea typeface="Yu Mincho" panose="02020400000000000000" pitchFamily="18" charset="-128"/>
                <a:cs typeface="Arial" panose="020B0604020202020204" pitchFamily="34" charset="0"/>
              </a:rPr>
              <a:t>Economic analysis </a:t>
            </a:r>
            <a:endParaRPr lang="en-US" sz="2000" kern="100" dirty="0">
              <a:effectLst/>
              <a:latin typeface="Aptos" panose="020B0004020202020204" pitchFamily="34" charset="0"/>
              <a:ea typeface="Yu Mincho" panose="02020400000000000000" pitchFamily="18" charset="-128"/>
              <a:cs typeface="Arial" panose="020B0604020202020204" pitchFamily="34" charset="0"/>
            </a:endParaRPr>
          </a:p>
        </p:txBody>
      </p:sp>
      <p:sp>
        <p:nvSpPr>
          <p:cNvPr id="6" name="TextBox 5">
            <a:extLst>
              <a:ext uri="{FF2B5EF4-FFF2-40B4-BE49-F238E27FC236}">
                <a16:creationId xmlns:a16="http://schemas.microsoft.com/office/drawing/2014/main" id="{A2B1930D-D76E-92C2-9139-37523F568722}"/>
              </a:ext>
            </a:extLst>
          </p:cNvPr>
          <p:cNvSpPr txBox="1"/>
          <p:nvPr/>
        </p:nvSpPr>
        <p:spPr>
          <a:xfrm>
            <a:off x="152400" y="1031996"/>
            <a:ext cx="5872843" cy="369332"/>
          </a:xfrm>
          <a:prstGeom prst="rect">
            <a:avLst/>
          </a:prstGeom>
          <a:noFill/>
        </p:spPr>
        <p:txBody>
          <a:bodyPr wrap="square" rtlCol="0">
            <a:spAutoFit/>
          </a:bodyPr>
          <a:lstStyle/>
          <a:p>
            <a:r>
              <a:rPr lang="en-US" b="1" dirty="0">
                <a:solidFill>
                  <a:schemeClr val="accent1">
                    <a:lumMod val="75000"/>
                  </a:schemeClr>
                </a:solidFill>
                <a:latin typeface="Aptos" panose="020B0004020202020204" pitchFamily="34" charset="0"/>
              </a:rPr>
              <a:t>Implementing “ Gravity model for Rational Inattention”</a:t>
            </a:r>
          </a:p>
        </p:txBody>
      </p:sp>
      <p:pic>
        <p:nvPicPr>
          <p:cNvPr id="7" name="Picture 6" descr="A white background with black text&#10;&#10;Description automatically generated">
            <a:extLst>
              <a:ext uri="{FF2B5EF4-FFF2-40B4-BE49-F238E27FC236}">
                <a16:creationId xmlns:a16="http://schemas.microsoft.com/office/drawing/2014/main" id="{BA4A205F-FB58-F402-AFCD-847621A6F38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2041071" y="2965753"/>
            <a:ext cx="7794169" cy="3830282"/>
          </a:xfrm>
          <a:prstGeom prst="rect">
            <a:avLst/>
          </a:prstGeom>
        </p:spPr>
      </p:pic>
      <p:sp>
        <p:nvSpPr>
          <p:cNvPr id="9" name="TextBox 8">
            <a:extLst>
              <a:ext uri="{FF2B5EF4-FFF2-40B4-BE49-F238E27FC236}">
                <a16:creationId xmlns:a16="http://schemas.microsoft.com/office/drawing/2014/main" id="{552B1CD5-E4A4-C507-A953-2134CDA428B9}"/>
              </a:ext>
            </a:extLst>
          </p:cNvPr>
          <p:cNvSpPr txBox="1"/>
          <p:nvPr/>
        </p:nvSpPr>
        <p:spPr>
          <a:xfrm>
            <a:off x="283029" y="1457603"/>
            <a:ext cx="9546771" cy="646331"/>
          </a:xfrm>
          <a:prstGeom prst="rect">
            <a:avLst/>
          </a:prstGeom>
          <a:solidFill>
            <a:schemeClr val="accent1">
              <a:lumMod val="20000"/>
              <a:lumOff val="80000"/>
            </a:schemeClr>
          </a:solidFill>
        </p:spPr>
        <p:txBody>
          <a:bodyPr wrap="square">
            <a:spAutoFit/>
          </a:bodyPr>
          <a:lstStyle/>
          <a:p>
            <a:r>
              <a:rPr lang="en-US" b="1" dirty="0"/>
              <a:t>For simplifying the economic analysis </a:t>
            </a:r>
            <a:r>
              <a:rPr lang="en-US" dirty="0"/>
              <a:t>and reveal that </a:t>
            </a:r>
            <a:r>
              <a:rPr lang="en-US" b="1" dirty="0"/>
              <a:t>how appealing a destination </a:t>
            </a:r>
            <a:r>
              <a:rPr lang="en-US" dirty="0"/>
              <a:t>is, the economic factor (like </a:t>
            </a:r>
            <a:r>
              <a:rPr lang="en-US" b="1" dirty="0"/>
              <a:t>real GDP per person</a:t>
            </a:r>
            <a:r>
              <a:rPr lang="en-US" dirty="0"/>
              <a:t>), and </a:t>
            </a:r>
            <a:r>
              <a:rPr lang="en-US" b="1" dirty="0"/>
              <a:t>the costs involved in moving.</a:t>
            </a:r>
          </a:p>
        </p:txBody>
      </p:sp>
      <p:sp>
        <p:nvSpPr>
          <p:cNvPr id="11" name="TextBox 10">
            <a:extLst>
              <a:ext uri="{FF2B5EF4-FFF2-40B4-BE49-F238E27FC236}">
                <a16:creationId xmlns:a16="http://schemas.microsoft.com/office/drawing/2014/main" id="{072DADB7-82BE-3DAF-ECA6-72D699A23B67}"/>
              </a:ext>
            </a:extLst>
          </p:cNvPr>
          <p:cNvSpPr txBox="1"/>
          <p:nvPr/>
        </p:nvSpPr>
        <p:spPr>
          <a:xfrm>
            <a:off x="283029" y="2211678"/>
            <a:ext cx="9546771" cy="646331"/>
          </a:xfrm>
          <a:prstGeom prst="rect">
            <a:avLst/>
          </a:prstGeom>
          <a:solidFill>
            <a:schemeClr val="accent1">
              <a:lumMod val="20000"/>
              <a:lumOff val="80000"/>
            </a:schemeClr>
          </a:solidFill>
        </p:spPr>
        <p:txBody>
          <a:bodyPr wrap="square">
            <a:spAutoFit/>
          </a:bodyPr>
          <a:lstStyle/>
          <a:p>
            <a:r>
              <a:rPr lang="en-US" dirty="0"/>
              <a:t>a method called </a:t>
            </a:r>
            <a:r>
              <a:rPr lang="en-US" b="1" dirty="0"/>
              <a:t>Poisson pseudo-maximum-likelihood </a:t>
            </a:r>
            <a:r>
              <a:rPr lang="en-US" dirty="0"/>
              <a:t>to estimate the equations. </a:t>
            </a:r>
          </a:p>
          <a:p>
            <a:r>
              <a:rPr lang="en-US" dirty="0"/>
              <a:t>Consider </a:t>
            </a:r>
            <a:r>
              <a:rPr lang="en-US" b="1" dirty="0"/>
              <a:t>migration flows </a:t>
            </a:r>
            <a:r>
              <a:rPr lang="en-US" dirty="0"/>
              <a:t>&gt;&gt;might be </a:t>
            </a:r>
            <a:r>
              <a:rPr lang="en-US" b="1" dirty="0">
                <a:solidFill>
                  <a:srgbClr val="FF0000"/>
                </a:solidFill>
              </a:rPr>
              <a:t>Zero</a:t>
            </a:r>
            <a:r>
              <a:rPr lang="en-US" dirty="0"/>
              <a:t> </a:t>
            </a:r>
          </a:p>
        </p:txBody>
      </p:sp>
    </p:spTree>
    <p:extLst>
      <p:ext uri="{BB962C8B-B14F-4D97-AF65-F5344CB8AC3E}">
        <p14:creationId xmlns:p14="http://schemas.microsoft.com/office/powerpoint/2010/main" val="422367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Results Icon - Glyph Services Icons | SVG, PNG, ICO or as ICON FONT  Available">
            <a:extLst>
              <a:ext uri="{FF2B5EF4-FFF2-40B4-BE49-F238E27FC236}">
                <a16:creationId xmlns:a16="http://schemas.microsoft.com/office/drawing/2014/main" id="{D1B225C5-704B-412E-886C-6E1B8AC602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77" y="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screenshot of a computer&#10;&#10;Description automatically generated">
            <a:extLst>
              <a:ext uri="{FF2B5EF4-FFF2-40B4-BE49-F238E27FC236}">
                <a16:creationId xmlns:a16="http://schemas.microsoft.com/office/drawing/2014/main" id="{3C468AA2-11ED-4A0C-39C3-08581C3B20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842" y="1156547"/>
            <a:ext cx="10145387" cy="2919105"/>
          </a:xfrm>
          <a:prstGeom prst="rect">
            <a:avLst/>
          </a:prstGeom>
        </p:spPr>
      </p:pic>
      <p:sp>
        <p:nvSpPr>
          <p:cNvPr id="7" name="TextBox 6">
            <a:extLst>
              <a:ext uri="{FF2B5EF4-FFF2-40B4-BE49-F238E27FC236}">
                <a16:creationId xmlns:a16="http://schemas.microsoft.com/office/drawing/2014/main" id="{8A1154F2-6FA2-D7E5-8297-2743BBBAF9FB}"/>
              </a:ext>
            </a:extLst>
          </p:cNvPr>
          <p:cNvSpPr txBox="1"/>
          <p:nvPr/>
        </p:nvSpPr>
        <p:spPr>
          <a:xfrm>
            <a:off x="1643843" y="566057"/>
            <a:ext cx="9841235" cy="385807"/>
          </a:xfrm>
          <a:prstGeom prst="rect">
            <a:avLst/>
          </a:prstGeom>
          <a:noFill/>
        </p:spPr>
        <p:txBody>
          <a:bodyPr wrap="square">
            <a:spAutoFit/>
          </a:bodyPr>
          <a:lstStyle/>
          <a:p>
            <a:pPr algn="ctr"/>
            <a:r>
              <a:rPr lang="en-US" sz="1800" b="1" dirty="0">
                <a:effectLst>
                  <a:glow rad="228600">
                    <a:schemeClr val="accent3">
                      <a:satMod val="175000"/>
                      <a:alpha val="40000"/>
                    </a:schemeClr>
                  </a:glow>
                </a:effectLst>
                <a:latin typeface="Aptos" panose="020B0004020202020204" pitchFamily="34" charset="0"/>
                <a:ea typeface="Yu Mincho" panose="02020400000000000000" pitchFamily="18" charset="-128"/>
                <a:cs typeface="Arial" panose="020B0604020202020204" pitchFamily="34" charset="0"/>
              </a:rPr>
              <a:t>main findings on the relationship between the value of information and migration</a:t>
            </a:r>
            <a:endParaRPr lang="en-US" b="1" dirty="0">
              <a:effectLst>
                <a:glow rad="228600">
                  <a:schemeClr val="accent3">
                    <a:satMod val="175000"/>
                    <a:alpha val="40000"/>
                  </a:schemeClr>
                </a:glow>
              </a:effectLst>
            </a:endParaRPr>
          </a:p>
        </p:txBody>
      </p:sp>
      <p:sp>
        <p:nvSpPr>
          <p:cNvPr id="8" name="Rectangle 7">
            <a:extLst>
              <a:ext uri="{FF2B5EF4-FFF2-40B4-BE49-F238E27FC236}">
                <a16:creationId xmlns:a16="http://schemas.microsoft.com/office/drawing/2014/main" id="{7886EE4E-6889-7097-40FE-FF73E72DB839}"/>
              </a:ext>
            </a:extLst>
          </p:cNvPr>
          <p:cNvSpPr/>
          <p:nvPr/>
        </p:nvSpPr>
        <p:spPr>
          <a:xfrm>
            <a:off x="4150638" y="1712082"/>
            <a:ext cx="1003495" cy="1866549"/>
          </a:xfrm>
          <a:prstGeom prst="rect">
            <a:avLst/>
          </a:prstGeom>
          <a:noFill/>
          <a:ln>
            <a:solidFill>
              <a:schemeClr val="tx1"/>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B565D26-FC64-8A39-07AE-E479695243D9}"/>
              </a:ext>
            </a:extLst>
          </p:cNvPr>
          <p:cNvSpPr/>
          <p:nvPr/>
        </p:nvSpPr>
        <p:spPr>
          <a:xfrm>
            <a:off x="6332657" y="1712082"/>
            <a:ext cx="1003495" cy="1866549"/>
          </a:xfrm>
          <a:prstGeom prst="rect">
            <a:avLst/>
          </a:prstGeom>
          <a:noFill/>
          <a:ln>
            <a:solidFill>
              <a:schemeClr val="tx1"/>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99517E5-7268-B5BB-0EDC-93B2385DE2F9}"/>
              </a:ext>
            </a:extLst>
          </p:cNvPr>
          <p:cNvSpPr/>
          <p:nvPr/>
        </p:nvSpPr>
        <p:spPr>
          <a:xfrm>
            <a:off x="8462168" y="1712082"/>
            <a:ext cx="1003495" cy="1866549"/>
          </a:xfrm>
          <a:prstGeom prst="rect">
            <a:avLst/>
          </a:prstGeom>
          <a:noFill/>
          <a:ln>
            <a:solidFill>
              <a:schemeClr val="tx1"/>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CCBD9-20DB-D6C6-BDEC-A69540AFAAA0}"/>
              </a:ext>
            </a:extLst>
          </p:cNvPr>
          <p:cNvSpPr/>
          <p:nvPr/>
        </p:nvSpPr>
        <p:spPr>
          <a:xfrm>
            <a:off x="10591679" y="1682825"/>
            <a:ext cx="1003495" cy="1866549"/>
          </a:xfrm>
          <a:prstGeom prst="rect">
            <a:avLst/>
          </a:prstGeom>
          <a:noFill/>
          <a:ln>
            <a:solidFill>
              <a:schemeClr val="tx1"/>
            </a:solidFill>
          </a:ln>
          <a:effectLst>
            <a:glow rad="635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6FC0BF9-6246-9FA8-0319-6D8EA345AA56}"/>
              </a:ext>
            </a:extLst>
          </p:cNvPr>
          <p:cNvSpPr txBox="1"/>
          <p:nvPr/>
        </p:nvSpPr>
        <p:spPr>
          <a:xfrm>
            <a:off x="7436858" y="3987998"/>
            <a:ext cx="4352371" cy="675162"/>
          </a:xfrm>
          <a:prstGeom prst="rect">
            <a:avLst/>
          </a:prstGeom>
          <a:noFill/>
        </p:spPr>
        <p:txBody>
          <a:bodyPr wrap="square">
            <a:spAutoFit/>
          </a:bodyPr>
          <a:lstStyle/>
          <a:p>
            <a:pPr algn="ctr"/>
            <a:r>
              <a:rPr lang="en-US" b="0" i="0" dirty="0">
                <a:solidFill>
                  <a:srgbClr val="0D0D0D"/>
                </a:solidFill>
                <a:effectLst/>
                <a:highlight>
                  <a:srgbClr val="FFFFFF"/>
                </a:highlight>
                <a:latin typeface="Söhne"/>
              </a:rPr>
              <a:t>different variant of the empirical counterpart for the value of information</a:t>
            </a:r>
            <a:endParaRPr lang="en-US" dirty="0"/>
          </a:p>
        </p:txBody>
      </p:sp>
      <p:cxnSp>
        <p:nvCxnSpPr>
          <p:cNvPr id="15" name="Straight Arrow Connector 14">
            <a:extLst>
              <a:ext uri="{FF2B5EF4-FFF2-40B4-BE49-F238E27FC236}">
                <a16:creationId xmlns:a16="http://schemas.microsoft.com/office/drawing/2014/main" id="{83A4A949-F0FF-7599-7B2F-F2AC98B9C8DA}"/>
              </a:ext>
            </a:extLst>
          </p:cNvPr>
          <p:cNvCxnSpPr>
            <a:cxnSpLocks/>
            <a:endCxn id="13" idx="0"/>
          </p:cNvCxnSpPr>
          <p:nvPr/>
        </p:nvCxnSpPr>
        <p:spPr>
          <a:xfrm flipH="1">
            <a:off x="9613043" y="3612745"/>
            <a:ext cx="1280627" cy="37525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3" name="Oval 22">
            <a:extLst>
              <a:ext uri="{FF2B5EF4-FFF2-40B4-BE49-F238E27FC236}">
                <a16:creationId xmlns:a16="http://schemas.microsoft.com/office/drawing/2014/main" id="{99D950C7-59AC-AD56-6D1F-38EC7973C8CF}"/>
              </a:ext>
            </a:extLst>
          </p:cNvPr>
          <p:cNvSpPr/>
          <p:nvPr/>
        </p:nvSpPr>
        <p:spPr>
          <a:xfrm>
            <a:off x="1643743" y="1959430"/>
            <a:ext cx="1328057" cy="544286"/>
          </a:xfrm>
          <a:prstGeom prst="ellipse">
            <a:avLst/>
          </a:prstGeom>
          <a:noFill/>
          <a:ln w="1905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24" name="TextBox 23">
            <a:extLst>
              <a:ext uri="{FF2B5EF4-FFF2-40B4-BE49-F238E27FC236}">
                <a16:creationId xmlns:a16="http://schemas.microsoft.com/office/drawing/2014/main" id="{55901299-C19B-EA4E-9A18-5751EC0E1504}"/>
              </a:ext>
            </a:extLst>
          </p:cNvPr>
          <p:cNvSpPr txBox="1"/>
          <p:nvPr/>
        </p:nvSpPr>
        <p:spPr>
          <a:xfrm>
            <a:off x="174270" y="4229736"/>
            <a:ext cx="3450673"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dirty="0">
                <a:effectLst/>
                <a:latin typeface="Aptos" panose="020B0004020202020204" pitchFamily="34" charset="0"/>
                <a:ea typeface="Yu Mincho" panose="02020400000000000000" pitchFamily="18" charset="-128"/>
                <a:cs typeface="Arial" panose="020B0604020202020204" pitchFamily="34" charset="0"/>
              </a:rPr>
              <a:t>for a specific origin country j</a:t>
            </a:r>
          </a:p>
          <a:p>
            <a:pPr algn="ctr"/>
            <a:r>
              <a:rPr lang="en-US" sz="1600" dirty="0">
                <a:effectLst/>
                <a:latin typeface="Aptos" panose="020B0004020202020204" pitchFamily="34" charset="0"/>
                <a:ea typeface="Yu Mincho" panose="02020400000000000000" pitchFamily="18" charset="-128"/>
                <a:cs typeface="Arial" panose="020B0604020202020204" pitchFamily="34" charset="0"/>
              </a:rPr>
              <a:t> in a five-year period starting in year t. </a:t>
            </a:r>
            <a:endParaRPr lang="en-US" sz="1600" dirty="0"/>
          </a:p>
        </p:txBody>
      </p:sp>
      <p:cxnSp>
        <p:nvCxnSpPr>
          <p:cNvPr id="26" name="Connector: Elbow 25">
            <a:extLst>
              <a:ext uri="{FF2B5EF4-FFF2-40B4-BE49-F238E27FC236}">
                <a16:creationId xmlns:a16="http://schemas.microsoft.com/office/drawing/2014/main" id="{C1C7D69C-86F1-39E4-F4A8-BB0C9EC909FF}"/>
              </a:ext>
            </a:extLst>
          </p:cNvPr>
          <p:cNvCxnSpPr>
            <a:cxnSpLocks/>
          </p:cNvCxnSpPr>
          <p:nvPr/>
        </p:nvCxnSpPr>
        <p:spPr>
          <a:xfrm rot="5400000">
            <a:off x="238179" y="2576885"/>
            <a:ext cx="1761863" cy="1049465"/>
          </a:xfrm>
          <a:prstGeom prst="bentConnector3">
            <a:avLst>
              <a:gd name="adj1" fmla="val 50000"/>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BADACEC-90FB-2B3E-AE1C-8310EDDEAA60}"/>
              </a:ext>
            </a:extLst>
          </p:cNvPr>
          <p:cNvSpPr txBox="1"/>
          <p:nvPr/>
        </p:nvSpPr>
        <p:spPr>
          <a:xfrm>
            <a:off x="174270" y="5083218"/>
            <a:ext cx="10474319" cy="1754326"/>
          </a:xfrm>
          <a:prstGeom prst="rect">
            <a:avLst/>
          </a:prstGeom>
          <a:noFill/>
        </p:spPr>
        <p:txBody>
          <a:bodyPr wrap="square">
            <a:spAutoFit/>
          </a:bodyPr>
          <a:lstStyle/>
          <a:p>
            <a:pPr marL="285750" indent="-285750">
              <a:buFont typeface="Wingdings" panose="05000000000000000000" pitchFamily="2" charset="2"/>
              <a:buChar char="Ø"/>
            </a:pPr>
            <a:r>
              <a:rPr lang="en-US" sz="1800" dirty="0">
                <a:effectLst/>
                <a:latin typeface="Aptos" panose="020B0004020202020204" pitchFamily="34" charset="0"/>
                <a:ea typeface="Yu Mincho" panose="02020400000000000000" pitchFamily="18" charset="-128"/>
                <a:cs typeface="Arial" panose="020B0604020202020204" pitchFamily="34" charset="0"/>
              </a:rPr>
              <a:t>The findings indicate that the </a:t>
            </a:r>
            <a:r>
              <a:rPr lang="en-US" sz="1800" b="1" dirty="0">
                <a:effectLst/>
                <a:latin typeface="Aptos" panose="020B0004020202020204" pitchFamily="34" charset="0"/>
                <a:ea typeface="Yu Mincho" panose="02020400000000000000" pitchFamily="18" charset="-128"/>
                <a:cs typeface="Arial" panose="020B0604020202020204" pitchFamily="34" charset="0"/>
              </a:rPr>
              <a:t>coefficient (^β)</a:t>
            </a:r>
            <a:r>
              <a:rPr lang="en-US" sz="1800" dirty="0">
                <a:effectLst/>
                <a:latin typeface="Aptos" panose="020B0004020202020204" pitchFamily="34" charset="0"/>
                <a:ea typeface="Yu Mincho" panose="02020400000000000000" pitchFamily="18" charset="-128"/>
                <a:cs typeface="Arial" panose="020B0604020202020204" pitchFamily="34" charset="0"/>
              </a:rPr>
              <a:t> of the </a:t>
            </a:r>
            <a:r>
              <a:rPr lang="en-US" sz="1800" b="1" dirty="0">
                <a:effectLst/>
                <a:latin typeface="Aptos" panose="020B0004020202020204" pitchFamily="34" charset="0"/>
                <a:ea typeface="Yu Mincho" panose="02020400000000000000" pitchFamily="18" charset="-128"/>
                <a:cs typeface="Arial" panose="020B0604020202020204" pitchFamily="34" charset="0"/>
              </a:rPr>
              <a:t>interaction between destination GDP per capita and the time-varying origin-specific value of information </a:t>
            </a:r>
            <a:r>
              <a:rPr lang="en-US" sz="1800" dirty="0">
                <a:effectLst/>
                <a:latin typeface="Aptos" panose="020B0004020202020204" pitchFamily="34" charset="0"/>
                <a:ea typeface="Yu Mincho" panose="02020400000000000000" pitchFamily="18" charset="-128"/>
                <a:cs typeface="Arial" panose="020B0604020202020204" pitchFamily="34" charset="0"/>
              </a:rPr>
              <a:t>is </a:t>
            </a:r>
            <a:r>
              <a:rPr lang="en-US" sz="1800" b="1" dirty="0">
                <a:solidFill>
                  <a:srgbClr val="C00000"/>
                </a:solidFill>
                <a:effectLst/>
                <a:latin typeface="Aptos" panose="020B0004020202020204" pitchFamily="34" charset="0"/>
                <a:ea typeface="Yu Mincho" panose="02020400000000000000" pitchFamily="18" charset="-128"/>
                <a:cs typeface="Arial" panose="020B0604020202020204" pitchFamily="34" charset="0"/>
              </a:rPr>
              <a:t>consistently positive and statistically significant.</a:t>
            </a:r>
            <a:endParaRPr lang="en-US" b="1" dirty="0">
              <a:solidFill>
                <a:srgbClr val="C00000"/>
              </a:solidFill>
            </a:endParaRPr>
          </a:p>
          <a:p>
            <a:pPr marL="285750" indent="-285750">
              <a:buFont typeface="Wingdings" panose="05000000000000000000" pitchFamily="2" charset="2"/>
              <a:buChar char="Ø"/>
            </a:pPr>
            <a:r>
              <a:rPr lang="en-US" b="1" dirty="0"/>
              <a:t>increase</a:t>
            </a:r>
            <a:r>
              <a:rPr lang="en-US" dirty="0"/>
              <a:t> in the </a:t>
            </a:r>
            <a:r>
              <a:rPr lang="en-US" b="1" dirty="0">
                <a:solidFill>
                  <a:schemeClr val="accent1"/>
                </a:solidFill>
              </a:rPr>
              <a:t>value of w(r)</a:t>
            </a:r>
            <a:r>
              <a:rPr lang="en-US" dirty="0" err="1"/>
              <a:t>jt</a:t>
            </a:r>
            <a:r>
              <a:rPr lang="en-US" dirty="0"/>
              <a:t> is associated with an </a:t>
            </a:r>
            <a:r>
              <a:rPr lang="en-US" b="1" dirty="0">
                <a:solidFill>
                  <a:schemeClr val="accent1"/>
                </a:solidFill>
              </a:rPr>
              <a:t>increase in the elasticity </a:t>
            </a:r>
            <a:r>
              <a:rPr lang="en-US" dirty="0"/>
              <a:t>of the bilateral migration rate with respect </a:t>
            </a:r>
            <a:r>
              <a:rPr lang="en-US" b="1" dirty="0"/>
              <a:t>to GDP per capita at destination</a:t>
            </a:r>
            <a:r>
              <a:rPr lang="en-US" dirty="0"/>
              <a:t>.</a:t>
            </a:r>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75243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additive="base">
                                        <p:cTn id="39" dur="500" fill="hold"/>
                                        <p:tgtEl>
                                          <p:spTgt spid="23"/>
                                        </p:tgtEl>
                                        <p:attrNameLst>
                                          <p:attrName>ppt_x</p:attrName>
                                        </p:attrNameLst>
                                      </p:cBhvr>
                                      <p:tavLst>
                                        <p:tav tm="0">
                                          <p:val>
                                            <p:strVal val="#ppt_x"/>
                                          </p:val>
                                        </p:tav>
                                        <p:tav tm="100000">
                                          <p:val>
                                            <p:strVal val="#ppt_x"/>
                                          </p:val>
                                        </p:tav>
                                      </p:tavLst>
                                    </p:anim>
                                    <p:anim calcmode="lin" valueType="num">
                                      <p:cBhvr additive="base">
                                        <p:cTn id="40" dur="500" fill="hold"/>
                                        <p:tgtEl>
                                          <p:spTgt spid="23"/>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fill="hold"/>
                                        <p:tgtEl>
                                          <p:spTgt spid="24"/>
                                        </p:tgtEl>
                                        <p:attrNameLst>
                                          <p:attrName>ppt_x</p:attrName>
                                        </p:attrNameLst>
                                      </p:cBhvr>
                                      <p:tavLst>
                                        <p:tav tm="0">
                                          <p:val>
                                            <p:strVal val="#ppt_x"/>
                                          </p:val>
                                        </p:tav>
                                        <p:tav tm="100000">
                                          <p:val>
                                            <p:strVal val="#ppt_x"/>
                                          </p:val>
                                        </p:tav>
                                      </p:tavLst>
                                    </p:anim>
                                    <p:anim calcmode="lin" valueType="num">
                                      <p:cBhvr additive="base">
                                        <p:cTn id="4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P spid="11" grpId="0" animBg="1"/>
      <p:bldP spid="13" grpId="0"/>
      <p:bldP spid="23" grpId="0" animBg="1"/>
      <p:bldP spid="24" grpId="0" animBg="1"/>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esults Icon - Glyph Services Icons | SVG, PNG, ICO or as ICON FONT  Available">
            <a:extLst>
              <a:ext uri="{FF2B5EF4-FFF2-40B4-BE49-F238E27FC236}">
                <a16:creationId xmlns:a16="http://schemas.microsoft.com/office/drawing/2014/main" id="{62E4847D-18CB-238C-8FD9-FBA1DD0D23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77" y="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0E4C1C5-B580-37B3-F251-D098F185650A}"/>
              </a:ext>
            </a:extLst>
          </p:cNvPr>
          <p:cNvPicPr>
            <a:picLocks noChangeAspect="1"/>
          </p:cNvPicPr>
          <p:nvPr/>
        </p:nvPicPr>
        <p:blipFill>
          <a:blip r:embed="rId3"/>
          <a:stretch>
            <a:fillRect/>
          </a:stretch>
        </p:blipFill>
        <p:spPr>
          <a:xfrm>
            <a:off x="1338942" y="298807"/>
            <a:ext cx="10466089" cy="2931847"/>
          </a:xfrm>
          <a:prstGeom prst="rect">
            <a:avLst/>
          </a:prstGeom>
        </p:spPr>
      </p:pic>
      <p:sp>
        <p:nvSpPr>
          <p:cNvPr id="7" name="TextBox 6">
            <a:extLst>
              <a:ext uri="{FF2B5EF4-FFF2-40B4-BE49-F238E27FC236}">
                <a16:creationId xmlns:a16="http://schemas.microsoft.com/office/drawing/2014/main" id="{FE1BD57D-96E0-2183-3772-3EE70931C9A7}"/>
              </a:ext>
            </a:extLst>
          </p:cNvPr>
          <p:cNvSpPr txBox="1"/>
          <p:nvPr/>
        </p:nvSpPr>
        <p:spPr>
          <a:xfrm>
            <a:off x="128145" y="4060372"/>
            <a:ext cx="5937632" cy="2308324"/>
          </a:xfrm>
          <a:prstGeom prst="rect">
            <a:avLst/>
          </a:prstGeom>
          <a:noFill/>
        </p:spPr>
        <p:txBody>
          <a:bodyPr wrap="square">
            <a:spAutoFit/>
          </a:bodyPr>
          <a:lstStyle/>
          <a:p>
            <a:pPr marL="285750" indent="-285750">
              <a:buFont typeface="Wingdings" panose="05000000000000000000" pitchFamily="2" charset="2"/>
              <a:buChar char="ü"/>
            </a:pPr>
            <a:r>
              <a:rPr lang="en-US" b="0" i="0" dirty="0">
                <a:solidFill>
                  <a:srgbClr val="0D0D0D"/>
                </a:solidFill>
                <a:effectLst/>
                <a:highlight>
                  <a:srgbClr val="FFFFFF"/>
                </a:highlight>
                <a:latin typeface="Söhne"/>
              </a:rPr>
              <a:t>include lagged data from all destinations</a:t>
            </a:r>
          </a:p>
          <a:p>
            <a:pPr marL="285750" indent="-285750">
              <a:buFont typeface="Wingdings" panose="05000000000000000000" pitchFamily="2" charset="2"/>
              <a:buChar char="ü"/>
            </a:pPr>
            <a:r>
              <a:rPr lang="en-US" b="0" i="0" dirty="0">
                <a:solidFill>
                  <a:srgbClr val="0D0D0D"/>
                </a:solidFill>
                <a:effectLst/>
                <a:highlight>
                  <a:srgbClr val="FFFFFF"/>
                </a:highlight>
                <a:latin typeface="Söhne"/>
              </a:rPr>
              <a:t>robustness of our results by excluding the primary origin-time specific destination from the analysis.</a:t>
            </a:r>
          </a:p>
          <a:p>
            <a:pPr marL="285750" indent="-285750">
              <a:buFont typeface="Wingdings" panose="05000000000000000000" pitchFamily="2" charset="2"/>
              <a:buChar char="ü"/>
            </a:pPr>
            <a:endParaRPr lang="en-US" dirty="0">
              <a:solidFill>
                <a:srgbClr val="0D0D0D"/>
              </a:solidFill>
              <a:highlight>
                <a:srgbClr val="FFFFFF"/>
              </a:highlight>
              <a:latin typeface="Söhne"/>
            </a:endParaRPr>
          </a:p>
          <a:p>
            <a:pPr marL="285750" indent="-285750">
              <a:buFont typeface="Wingdings" panose="05000000000000000000" pitchFamily="2" charset="2"/>
              <a:buChar char="ü"/>
            </a:pPr>
            <a:r>
              <a:rPr lang="en-US" b="0" i="0" dirty="0">
                <a:solidFill>
                  <a:srgbClr val="0D0D0D"/>
                </a:solidFill>
                <a:effectLst/>
                <a:highlight>
                  <a:srgbClr val="FFFFFF"/>
                </a:highlight>
                <a:latin typeface="Söhne"/>
              </a:rPr>
              <a:t> As shown in Table 3, although </a:t>
            </a:r>
            <a:r>
              <a:rPr lang="en-US" b="1" i="0" dirty="0">
                <a:solidFill>
                  <a:srgbClr val="0D0D0D"/>
                </a:solidFill>
                <a:effectLst/>
                <a:highlight>
                  <a:srgbClr val="FFFFFF"/>
                </a:highlight>
                <a:latin typeface="Söhne"/>
              </a:rPr>
              <a:t>the estimated coefficient for β decreases </a:t>
            </a:r>
            <a:r>
              <a:rPr lang="en-US" b="0" i="0" dirty="0">
                <a:solidFill>
                  <a:srgbClr val="0D0D0D"/>
                </a:solidFill>
                <a:effectLst/>
                <a:highlight>
                  <a:srgbClr val="FFFFFF"/>
                </a:highlight>
                <a:latin typeface="Söhne"/>
              </a:rPr>
              <a:t>slightly across all definitions of the value of information, it remains </a:t>
            </a:r>
            <a:r>
              <a:rPr lang="en-US" b="0" i="0" dirty="0">
                <a:solidFill>
                  <a:schemeClr val="accent1"/>
                </a:solidFill>
                <a:effectLst/>
                <a:highlight>
                  <a:srgbClr val="FFFFFF"/>
                </a:highlight>
                <a:latin typeface="Söhne"/>
              </a:rPr>
              <a:t>statistically significant </a:t>
            </a:r>
            <a:r>
              <a:rPr lang="en-US" b="0" i="0" dirty="0">
                <a:solidFill>
                  <a:srgbClr val="0D0D0D"/>
                </a:solidFill>
                <a:effectLst/>
                <a:highlight>
                  <a:srgbClr val="FFFFFF"/>
                </a:highlight>
                <a:latin typeface="Söhne"/>
              </a:rPr>
              <a:t>and consistent with our main findings </a:t>
            </a:r>
            <a:endParaRPr lang="en-US" dirty="0"/>
          </a:p>
        </p:txBody>
      </p:sp>
      <p:grpSp>
        <p:nvGrpSpPr>
          <p:cNvPr id="14" name="Group 13">
            <a:extLst>
              <a:ext uri="{FF2B5EF4-FFF2-40B4-BE49-F238E27FC236}">
                <a16:creationId xmlns:a16="http://schemas.microsoft.com/office/drawing/2014/main" id="{1CC51454-640E-2400-420B-A7660018D030}"/>
              </a:ext>
            </a:extLst>
          </p:cNvPr>
          <p:cNvGrpSpPr/>
          <p:nvPr/>
        </p:nvGrpSpPr>
        <p:grpSpPr>
          <a:xfrm>
            <a:off x="6355576" y="3437622"/>
            <a:ext cx="2612571" cy="2189749"/>
            <a:chOff x="6814454" y="3344953"/>
            <a:chExt cx="2612571" cy="2189749"/>
          </a:xfrm>
        </p:grpSpPr>
        <p:sp>
          <p:nvSpPr>
            <p:cNvPr id="10" name="Oval 9">
              <a:extLst>
                <a:ext uri="{FF2B5EF4-FFF2-40B4-BE49-F238E27FC236}">
                  <a16:creationId xmlns:a16="http://schemas.microsoft.com/office/drawing/2014/main" id="{CFF79AF8-0B2A-253E-55EF-F9FA40E41860}"/>
                </a:ext>
              </a:extLst>
            </p:cNvPr>
            <p:cNvSpPr/>
            <p:nvPr/>
          </p:nvSpPr>
          <p:spPr>
            <a:xfrm>
              <a:off x="7032170" y="3344953"/>
              <a:ext cx="1937657" cy="59023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a:latin typeface="Aptos" panose="020B0004020202020204" pitchFamily="34" charset="0"/>
                </a:rPr>
                <a:t>Model Prediction</a:t>
              </a:r>
            </a:p>
          </p:txBody>
        </p:sp>
        <p:sp>
          <p:nvSpPr>
            <p:cNvPr id="11" name="Arrow: Striped Right 10">
              <a:extLst>
                <a:ext uri="{FF2B5EF4-FFF2-40B4-BE49-F238E27FC236}">
                  <a16:creationId xmlns:a16="http://schemas.microsoft.com/office/drawing/2014/main" id="{891E9F84-66E0-9368-1E75-8840A0B0D7A6}"/>
                </a:ext>
              </a:extLst>
            </p:cNvPr>
            <p:cNvSpPr/>
            <p:nvPr/>
          </p:nvSpPr>
          <p:spPr>
            <a:xfrm rot="5400000">
              <a:off x="7745183" y="4061007"/>
              <a:ext cx="511629" cy="424543"/>
            </a:xfrm>
            <a:prstGeom prst="striped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6AFD8252-C738-DA02-16DE-9B2592B139EE}"/>
                </a:ext>
              </a:extLst>
            </p:cNvPr>
            <p:cNvSpPr txBox="1"/>
            <p:nvPr/>
          </p:nvSpPr>
          <p:spPr>
            <a:xfrm>
              <a:off x="6814454" y="4611372"/>
              <a:ext cx="2612571" cy="923330"/>
            </a:xfrm>
            <a:custGeom>
              <a:avLst/>
              <a:gdLst>
                <a:gd name="connsiteX0" fmla="*/ 0 w 2612571"/>
                <a:gd name="connsiteY0" fmla="*/ 0 h 923330"/>
                <a:gd name="connsiteX1" fmla="*/ 705394 w 2612571"/>
                <a:gd name="connsiteY1" fmla="*/ 0 h 923330"/>
                <a:gd name="connsiteX2" fmla="*/ 1332411 w 2612571"/>
                <a:gd name="connsiteY2" fmla="*/ 0 h 923330"/>
                <a:gd name="connsiteX3" fmla="*/ 2037805 w 2612571"/>
                <a:gd name="connsiteY3" fmla="*/ 0 h 923330"/>
                <a:gd name="connsiteX4" fmla="*/ 2612571 w 2612571"/>
                <a:gd name="connsiteY4" fmla="*/ 0 h 923330"/>
                <a:gd name="connsiteX5" fmla="*/ 2612571 w 2612571"/>
                <a:gd name="connsiteY5" fmla="*/ 470898 h 923330"/>
                <a:gd name="connsiteX6" fmla="*/ 2612571 w 2612571"/>
                <a:gd name="connsiteY6" fmla="*/ 923330 h 923330"/>
                <a:gd name="connsiteX7" fmla="*/ 1933303 w 2612571"/>
                <a:gd name="connsiteY7" fmla="*/ 923330 h 923330"/>
                <a:gd name="connsiteX8" fmla="*/ 1254034 w 2612571"/>
                <a:gd name="connsiteY8" fmla="*/ 923330 h 923330"/>
                <a:gd name="connsiteX9" fmla="*/ 679268 w 2612571"/>
                <a:gd name="connsiteY9" fmla="*/ 923330 h 923330"/>
                <a:gd name="connsiteX10" fmla="*/ 0 w 2612571"/>
                <a:gd name="connsiteY10" fmla="*/ 923330 h 923330"/>
                <a:gd name="connsiteX11" fmla="*/ 0 w 2612571"/>
                <a:gd name="connsiteY11" fmla="*/ 470898 h 923330"/>
                <a:gd name="connsiteX12" fmla="*/ 0 w 2612571"/>
                <a:gd name="connsiteY12"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2571" h="923330" fill="none" extrusionOk="0">
                  <a:moveTo>
                    <a:pt x="0" y="0"/>
                  </a:moveTo>
                  <a:cubicBezTo>
                    <a:pt x="172456" y="10880"/>
                    <a:pt x="473139" y="-10317"/>
                    <a:pt x="705394" y="0"/>
                  </a:cubicBezTo>
                  <a:cubicBezTo>
                    <a:pt x="937649" y="10317"/>
                    <a:pt x="1140540" y="-20213"/>
                    <a:pt x="1332411" y="0"/>
                  </a:cubicBezTo>
                  <a:cubicBezTo>
                    <a:pt x="1524282" y="20213"/>
                    <a:pt x="1785429" y="12633"/>
                    <a:pt x="2037805" y="0"/>
                  </a:cubicBezTo>
                  <a:cubicBezTo>
                    <a:pt x="2290181" y="-12633"/>
                    <a:pt x="2402412" y="8340"/>
                    <a:pt x="2612571" y="0"/>
                  </a:cubicBezTo>
                  <a:cubicBezTo>
                    <a:pt x="2591077" y="194973"/>
                    <a:pt x="2613857" y="368566"/>
                    <a:pt x="2612571" y="470898"/>
                  </a:cubicBezTo>
                  <a:cubicBezTo>
                    <a:pt x="2611285" y="573230"/>
                    <a:pt x="2620817" y="784593"/>
                    <a:pt x="2612571" y="923330"/>
                  </a:cubicBezTo>
                  <a:cubicBezTo>
                    <a:pt x="2295013" y="949434"/>
                    <a:pt x="2205611" y="926864"/>
                    <a:pt x="1933303" y="923330"/>
                  </a:cubicBezTo>
                  <a:cubicBezTo>
                    <a:pt x="1660995" y="919796"/>
                    <a:pt x="1423790" y="898190"/>
                    <a:pt x="1254034" y="923330"/>
                  </a:cubicBezTo>
                  <a:cubicBezTo>
                    <a:pt x="1084278" y="948470"/>
                    <a:pt x="832629" y="916286"/>
                    <a:pt x="679268" y="923330"/>
                  </a:cubicBezTo>
                  <a:cubicBezTo>
                    <a:pt x="525907" y="930374"/>
                    <a:pt x="240719" y="916307"/>
                    <a:pt x="0" y="923330"/>
                  </a:cubicBezTo>
                  <a:cubicBezTo>
                    <a:pt x="16418" y="766239"/>
                    <a:pt x="-17220" y="652266"/>
                    <a:pt x="0" y="470898"/>
                  </a:cubicBezTo>
                  <a:cubicBezTo>
                    <a:pt x="17220" y="289530"/>
                    <a:pt x="-5261" y="175447"/>
                    <a:pt x="0" y="0"/>
                  </a:cubicBezTo>
                  <a:close/>
                </a:path>
                <a:path w="2612571" h="923330" stroke="0" extrusionOk="0">
                  <a:moveTo>
                    <a:pt x="0" y="0"/>
                  </a:moveTo>
                  <a:cubicBezTo>
                    <a:pt x="162388" y="-2221"/>
                    <a:pt x="497713" y="-25322"/>
                    <a:pt x="653143" y="0"/>
                  </a:cubicBezTo>
                  <a:cubicBezTo>
                    <a:pt x="808573" y="25322"/>
                    <a:pt x="1052706" y="5834"/>
                    <a:pt x="1227908" y="0"/>
                  </a:cubicBezTo>
                  <a:cubicBezTo>
                    <a:pt x="1403111" y="-5834"/>
                    <a:pt x="1662073" y="2263"/>
                    <a:pt x="1854925" y="0"/>
                  </a:cubicBezTo>
                  <a:cubicBezTo>
                    <a:pt x="2047777" y="-2263"/>
                    <a:pt x="2237717" y="30056"/>
                    <a:pt x="2612571" y="0"/>
                  </a:cubicBezTo>
                  <a:cubicBezTo>
                    <a:pt x="2596405" y="95708"/>
                    <a:pt x="2632013" y="317911"/>
                    <a:pt x="2612571" y="443198"/>
                  </a:cubicBezTo>
                  <a:cubicBezTo>
                    <a:pt x="2593129" y="568485"/>
                    <a:pt x="2614677" y="728838"/>
                    <a:pt x="2612571" y="923330"/>
                  </a:cubicBezTo>
                  <a:cubicBezTo>
                    <a:pt x="2435856" y="935333"/>
                    <a:pt x="2093208" y="918932"/>
                    <a:pt x="1907177" y="923330"/>
                  </a:cubicBezTo>
                  <a:cubicBezTo>
                    <a:pt x="1721146" y="927728"/>
                    <a:pt x="1504500" y="952610"/>
                    <a:pt x="1201783" y="923330"/>
                  </a:cubicBezTo>
                  <a:cubicBezTo>
                    <a:pt x="899066" y="894050"/>
                    <a:pt x="753251" y="927934"/>
                    <a:pt x="574766" y="923330"/>
                  </a:cubicBezTo>
                  <a:cubicBezTo>
                    <a:pt x="396281" y="918726"/>
                    <a:pt x="123188" y="924486"/>
                    <a:pt x="0" y="923330"/>
                  </a:cubicBezTo>
                  <a:cubicBezTo>
                    <a:pt x="-22639" y="820310"/>
                    <a:pt x="21801" y="665185"/>
                    <a:pt x="0" y="461665"/>
                  </a:cubicBezTo>
                  <a:cubicBezTo>
                    <a:pt x="-21801" y="258146"/>
                    <a:pt x="-14670" y="193108"/>
                    <a:pt x="0" y="0"/>
                  </a:cubicBezTo>
                  <a:close/>
                </a:path>
              </a:pathLst>
            </a:custGeom>
            <a:ln w="28575">
              <a:extLst>
                <a:ext uri="{C807C97D-BFC1-408E-A445-0C87EB9F89A2}">
                  <ask:lineSketchStyleProps xmlns:ask="http://schemas.microsoft.com/office/drawing/2018/sketchyshapes" sd="2270750466">
                    <a:prstGeom prst="rect">
                      <a:avLst/>
                    </a:prstGeom>
                    <ask:type>
                      <ask:lineSketchFreehand/>
                    </ask:type>
                  </ask:lineSketchStyleProps>
                </a:ext>
              </a:extLst>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1800" dirty="0">
                  <a:effectLst/>
                  <a:latin typeface="Aptos" panose="020B0004020202020204" pitchFamily="34" charset="0"/>
                  <a:ea typeface="Yu Mincho" panose="02020400000000000000" pitchFamily="18" charset="-128"/>
                  <a:cs typeface="Arial" panose="020B0604020202020204" pitchFamily="34" charset="0"/>
                </a:rPr>
                <a:t>migrants would consider all options when deciding where to move</a:t>
              </a:r>
              <a:endParaRPr lang="en-US" dirty="0"/>
            </a:p>
          </p:txBody>
        </p:sp>
      </p:grpSp>
      <p:grpSp>
        <p:nvGrpSpPr>
          <p:cNvPr id="15" name="Group 14">
            <a:extLst>
              <a:ext uri="{FF2B5EF4-FFF2-40B4-BE49-F238E27FC236}">
                <a16:creationId xmlns:a16="http://schemas.microsoft.com/office/drawing/2014/main" id="{9A26F0E4-6F10-EEA8-FF4C-227EE9007D9C}"/>
              </a:ext>
            </a:extLst>
          </p:cNvPr>
          <p:cNvGrpSpPr/>
          <p:nvPr/>
        </p:nvGrpSpPr>
        <p:grpSpPr>
          <a:xfrm>
            <a:off x="9201492" y="4145228"/>
            <a:ext cx="2862363" cy="2189749"/>
            <a:chOff x="6814454" y="3344953"/>
            <a:chExt cx="2862363" cy="2189749"/>
          </a:xfrm>
        </p:grpSpPr>
        <p:sp>
          <p:nvSpPr>
            <p:cNvPr id="16" name="Oval 15">
              <a:extLst>
                <a:ext uri="{FF2B5EF4-FFF2-40B4-BE49-F238E27FC236}">
                  <a16:creationId xmlns:a16="http://schemas.microsoft.com/office/drawing/2014/main" id="{4828179D-0FBF-6551-27BF-3B0C19B6E079}"/>
                </a:ext>
              </a:extLst>
            </p:cNvPr>
            <p:cNvSpPr/>
            <p:nvPr/>
          </p:nvSpPr>
          <p:spPr>
            <a:xfrm>
              <a:off x="7032170" y="3344953"/>
              <a:ext cx="1937657" cy="59023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a:latin typeface="Aptos" panose="020B0004020202020204" pitchFamily="34" charset="0"/>
                </a:rPr>
                <a:t>Reality </a:t>
              </a:r>
            </a:p>
          </p:txBody>
        </p:sp>
        <p:sp>
          <p:nvSpPr>
            <p:cNvPr id="17" name="Arrow: Striped Right 16">
              <a:extLst>
                <a:ext uri="{FF2B5EF4-FFF2-40B4-BE49-F238E27FC236}">
                  <a16:creationId xmlns:a16="http://schemas.microsoft.com/office/drawing/2014/main" id="{163D6842-60E8-1688-1950-B2270B3662D1}"/>
                </a:ext>
              </a:extLst>
            </p:cNvPr>
            <p:cNvSpPr/>
            <p:nvPr/>
          </p:nvSpPr>
          <p:spPr>
            <a:xfrm rot="5400000">
              <a:off x="7745183" y="4061007"/>
              <a:ext cx="511629" cy="424543"/>
            </a:xfrm>
            <a:prstGeom prst="striped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3FC5A00A-3508-0B30-D16C-6781EB1749F3}"/>
                </a:ext>
              </a:extLst>
            </p:cNvPr>
            <p:cNvSpPr txBox="1"/>
            <p:nvPr/>
          </p:nvSpPr>
          <p:spPr>
            <a:xfrm>
              <a:off x="6814454" y="4611372"/>
              <a:ext cx="2862363" cy="923330"/>
            </a:xfrm>
            <a:custGeom>
              <a:avLst/>
              <a:gdLst>
                <a:gd name="connsiteX0" fmla="*/ 0 w 2862363"/>
                <a:gd name="connsiteY0" fmla="*/ 0 h 923330"/>
                <a:gd name="connsiteX1" fmla="*/ 572473 w 2862363"/>
                <a:gd name="connsiteY1" fmla="*/ 0 h 923330"/>
                <a:gd name="connsiteX2" fmla="*/ 1116322 w 2862363"/>
                <a:gd name="connsiteY2" fmla="*/ 0 h 923330"/>
                <a:gd name="connsiteX3" fmla="*/ 1717418 w 2862363"/>
                <a:gd name="connsiteY3" fmla="*/ 0 h 923330"/>
                <a:gd name="connsiteX4" fmla="*/ 2347138 w 2862363"/>
                <a:gd name="connsiteY4" fmla="*/ 0 h 923330"/>
                <a:gd name="connsiteX5" fmla="*/ 2862363 w 2862363"/>
                <a:gd name="connsiteY5" fmla="*/ 0 h 923330"/>
                <a:gd name="connsiteX6" fmla="*/ 2862363 w 2862363"/>
                <a:gd name="connsiteY6" fmla="*/ 461665 h 923330"/>
                <a:gd name="connsiteX7" fmla="*/ 2862363 w 2862363"/>
                <a:gd name="connsiteY7" fmla="*/ 923330 h 923330"/>
                <a:gd name="connsiteX8" fmla="*/ 2318514 w 2862363"/>
                <a:gd name="connsiteY8" fmla="*/ 923330 h 923330"/>
                <a:gd name="connsiteX9" fmla="*/ 1774665 w 2862363"/>
                <a:gd name="connsiteY9" fmla="*/ 923330 h 923330"/>
                <a:gd name="connsiteX10" fmla="*/ 1202192 w 2862363"/>
                <a:gd name="connsiteY10" fmla="*/ 923330 h 923330"/>
                <a:gd name="connsiteX11" fmla="*/ 686967 w 2862363"/>
                <a:gd name="connsiteY11" fmla="*/ 923330 h 923330"/>
                <a:gd name="connsiteX12" fmla="*/ 0 w 2862363"/>
                <a:gd name="connsiteY12" fmla="*/ 923330 h 923330"/>
                <a:gd name="connsiteX13" fmla="*/ 0 w 2862363"/>
                <a:gd name="connsiteY13" fmla="*/ 461665 h 923330"/>
                <a:gd name="connsiteX14" fmla="*/ 0 w 2862363"/>
                <a:gd name="connsiteY14"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62363" h="923330" fill="none" extrusionOk="0">
                  <a:moveTo>
                    <a:pt x="0" y="0"/>
                  </a:moveTo>
                  <a:cubicBezTo>
                    <a:pt x="216743" y="6081"/>
                    <a:pt x="371330" y="20313"/>
                    <a:pt x="572473" y="0"/>
                  </a:cubicBezTo>
                  <a:cubicBezTo>
                    <a:pt x="773616" y="-20313"/>
                    <a:pt x="940174" y="-1975"/>
                    <a:pt x="1116322" y="0"/>
                  </a:cubicBezTo>
                  <a:cubicBezTo>
                    <a:pt x="1292470" y="1975"/>
                    <a:pt x="1528484" y="10054"/>
                    <a:pt x="1717418" y="0"/>
                  </a:cubicBezTo>
                  <a:cubicBezTo>
                    <a:pt x="1906352" y="-10054"/>
                    <a:pt x="2171238" y="-22301"/>
                    <a:pt x="2347138" y="0"/>
                  </a:cubicBezTo>
                  <a:cubicBezTo>
                    <a:pt x="2523038" y="22301"/>
                    <a:pt x="2749941" y="15357"/>
                    <a:pt x="2862363" y="0"/>
                  </a:cubicBezTo>
                  <a:cubicBezTo>
                    <a:pt x="2845285" y="204304"/>
                    <a:pt x="2869578" y="244825"/>
                    <a:pt x="2862363" y="461665"/>
                  </a:cubicBezTo>
                  <a:cubicBezTo>
                    <a:pt x="2855148" y="678506"/>
                    <a:pt x="2883230" y="735280"/>
                    <a:pt x="2862363" y="923330"/>
                  </a:cubicBezTo>
                  <a:cubicBezTo>
                    <a:pt x="2639666" y="906859"/>
                    <a:pt x="2432074" y="925392"/>
                    <a:pt x="2318514" y="923330"/>
                  </a:cubicBezTo>
                  <a:cubicBezTo>
                    <a:pt x="2204954" y="921268"/>
                    <a:pt x="2020093" y="949928"/>
                    <a:pt x="1774665" y="923330"/>
                  </a:cubicBezTo>
                  <a:cubicBezTo>
                    <a:pt x="1529237" y="896732"/>
                    <a:pt x="1487606" y="900117"/>
                    <a:pt x="1202192" y="923330"/>
                  </a:cubicBezTo>
                  <a:cubicBezTo>
                    <a:pt x="916778" y="946543"/>
                    <a:pt x="889619" y="944976"/>
                    <a:pt x="686967" y="923330"/>
                  </a:cubicBezTo>
                  <a:cubicBezTo>
                    <a:pt x="484315" y="901684"/>
                    <a:pt x="156605" y="906174"/>
                    <a:pt x="0" y="923330"/>
                  </a:cubicBezTo>
                  <a:cubicBezTo>
                    <a:pt x="21265" y="732633"/>
                    <a:pt x="-15117" y="601847"/>
                    <a:pt x="0" y="461665"/>
                  </a:cubicBezTo>
                  <a:cubicBezTo>
                    <a:pt x="15117" y="321483"/>
                    <a:pt x="-9204" y="154991"/>
                    <a:pt x="0" y="0"/>
                  </a:cubicBezTo>
                  <a:close/>
                </a:path>
                <a:path w="2862363" h="923330" stroke="0" extrusionOk="0">
                  <a:moveTo>
                    <a:pt x="0" y="0"/>
                  </a:moveTo>
                  <a:cubicBezTo>
                    <a:pt x="251478" y="15895"/>
                    <a:pt x="445236" y="8661"/>
                    <a:pt x="572473" y="0"/>
                  </a:cubicBezTo>
                  <a:cubicBezTo>
                    <a:pt x="699710" y="-8661"/>
                    <a:pt x="930595" y="-20768"/>
                    <a:pt x="1059074" y="0"/>
                  </a:cubicBezTo>
                  <a:cubicBezTo>
                    <a:pt x="1187553" y="20768"/>
                    <a:pt x="1446014" y="-12078"/>
                    <a:pt x="1602923" y="0"/>
                  </a:cubicBezTo>
                  <a:cubicBezTo>
                    <a:pt x="1759832" y="12078"/>
                    <a:pt x="2025756" y="-7028"/>
                    <a:pt x="2232643" y="0"/>
                  </a:cubicBezTo>
                  <a:cubicBezTo>
                    <a:pt x="2439530" y="7028"/>
                    <a:pt x="2708768" y="-15323"/>
                    <a:pt x="2862363" y="0"/>
                  </a:cubicBezTo>
                  <a:cubicBezTo>
                    <a:pt x="2857986" y="136964"/>
                    <a:pt x="2875368" y="221431"/>
                    <a:pt x="2862363" y="433965"/>
                  </a:cubicBezTo>
                  <a:cubicBezTo>
                    <a:pt x="2849358" y="646499"/>
                    <a:pt x="2881264" y="780352"/>
                    <a:pt x="2862363" y="923330"/>
                  </a:cubicBezTo>
                  <a:cubicBezTo>
                    <a:pt x="2734915" y="908827"/>
                    <a:pt x="2475982" y="917644"/>
                    <a:pt x="2232643" y="923330"/>
                  </a:cubicBezTo>
                  <a:cubicBezTo>
                    <a:pt x="1989304" y="929016"/>
                    <a:pt x="1847961" y="947565"/>
                    <a:pt x="1688794" y="923330"/>
                  </a:cubicBezTo>
                  <a:cubicBezTo>
                    <a:pt x="1529627" y="899095"/>
                    <a:pt x="1244386" y="896757"/>
                    <a:pt x="1087698" y="923330"/>
                  </a:cubicBezTo>
                  <a:cubicBezTo>
                    <a:pt x="931010" y="949903"/>
                    <a:pt x="779758" y="922407"/>
                    <a:pt x="515225" y="923330"/>
                  </a:cubicBezTo>
                  <a:cubicBezTo>
                    <a:pt x="250692" y="924253"/>
                    <a:pt x="182578" y="933865"/>
                    <a:pt x="0" y="923330"/>
                  </a:cubicBezTo>
                  <a:cubicBezTo>
                    <a:pt x="-11705" y="774309"/>
                    <a:pt x="7566" y="642094"/>
                    <a:pt x="0" y="489365"/>
                  </a:cubicBezTo>
                  <a:cubicBezTo>
                    <a:pt x="-7566" y="336636"/>
                    <a:pt x="11538" y="237782"/>
                    <a:pt x="0" y="0"/>
                  </a:cubicBezTo>
                  <a:close/>
                </a:path>
              </a:pathLst>
            </a:custGeom>
            <a:ln w="28575">
              <a:extLst>
                <a:ext uri="{C807C97D-BFC1-408E-A445-0C87EB9F89A2}">
                  <ask:lineSketchStyleProps xmlns:ask="http://schemas.microsoft.com/office/drawing/2018/sketchyshapes" sd="2270750466">
                    <a:prstGeom prst="rect">
                      <a:avLst/>
                    </a:prstGeom>
                    <ask:type>
                      <ask:lineSketchFreehand/>
                    </ask:type>
                  </ask:lineSketchStyleProps>
                </a:ext>
              </a:extLst>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1800" dirty="0">
                  <a:effectLst/>
                  <a:latin typeface="Aptos" panose="020B0004020202020204" pitchFamily="34" charset="0"/>
                  <a:ea typeface="Yu Mincho" panose="02020400000000000000" pitchFamily="18" charset="-128"/>
                  <a:cs typeface="Arial" panose="020B0604020202020204" pitchFamily="34" charset="0"/>
                </a:rPr>
                <a:t>migration flows are zero.</a:t>
              </a:r>
            </a:p>
            <a:p>
              <a:pPr algn="ctr"/>
              <a:r>
                <a:rPr lang="en-US" sz="1800" dirty="0">
                  <a:effectLst/>
                  <a:latin typeface="Aptos" panose="020B0004020202020204" pitchFamily="34" charset="0"/>
                  <a:ea typeface="Yu Mincho" panose="02020400000000000000" pitchFamily="18" charset="-128"/>
                  <a:cs typeface="Arial" panose="020B0604020202020204" pitchFamily="34" charset="0"/>
                </a:rPr>
                <a:t>migrants forming smaller consideration sets</a:t>
              </a:r>
              <a:endParaRPr lang="en-US" dirty="0"/>
            </a:p>
          </p:txBody>
        </p:sp>
      </p:grpSp>
    </p:spTree>
    <p:extLst>
      <p:ext uri="{BB962C8B-B14F-4D97-AF65-F5344CB8AC3E}">
        <p14:creationId xmlns:p14="http://schemas.microsoft.com/office/powerpoint/2010/main" val="227704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127818-66C7-FA03-7061-8D05DEB4CF6C}"/>
              </a:ext>
            </a:extLst>
          </p:cNvPr>
          <p:cNvSpPr txBox="1"/>
          <p:nvPr/>
        </p:nvSpPr>
        <p:spPr>
          <a:xfrm>
            <a:off x="-60917" y="-24870"/>
            <a:ext cx="6324600" cy="369332"/>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Aptos" panose="020B0004020202020204" pitchFamily="34" charset="0"/>
              </a:rPr>
              <a:t>Outline of  the paper and my research</a:t>
            </a:r>
          </a:p>
        </p:txBody>
      </p:sp>
      <p:grpSp>
        <p:nvGrpSpPr>
          <p:cNvPr id="29" name="Group 28">
            <a:extLst>
              <a:ext uri="{FF2B5EF4-FFF2-40B4-BE49-F238E27FC236}">
                <a16:creationId xmlns:a16="http://schemas.microsoft.com/office/drawing/2014/main" id="{7D95B2E8-F588-83B0-D90E-A30229426BAE}"/>
              </a:ext>
            </a:extLst>
          </p:cNvPr>
          <p:cNvGrpSpPr/>
          <p:nvPr/>
        </p:nvGrpSpPr>
        <p:grpSpPr>
          <a:xfrm>
            <a:off x="86989" y="489857"/>
            <a:ext cx="6176693" cy="6204853"/>
            <a:chOff x="370115" y="729342"/>
            <a:chExt cx="6444342" cy="6030687"/>
          </a:xfrm>
        </p:grpSpPr>
        <p:sp>
          <p:nvSpPr>
            <p:cNvPr id="13" name="Rectangle 12">
              <a:extLst>
                <a:ext uri="{FF2B5EF4-FFF2-40B4-BE49-F238E27FC236}">
                  <a16:creationId xmlns:a16="http://schemas.microsoft.com/office/drawing/2014/main" id="{63D6E9F2-64B7-0D14-3574-2DC2D9A45BD0}"/>
                </a:ext>
              </a:extLst>
            </p:cNvPr>
            <p:cNvSpPr/>
            <p:nvPr/>
          </p:nvSpPr>
          <p:spPr>
            <a:xfrm>
              <a:off x="370115" y="729342"/>
              <a:ext cx="6444342" cy="6030687"/>
            </a:xfrm>
            <a:prstGeom prst="rect">
              <a:avLst/>
            </a:prstGeom>
            <a:noFill/>
            <a:ln w="19050">
              <a:solidFill>
                <a:schemeClr val="accent1"/>
              </a:solidFill>
              <a:prstDash val="lgDash"/>
            </a:ln>
            <a:effectLst>
              <a:glow rad="63500">
                <a:schemeClr val="accent3">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Arrow: Right 13">
              <a:extLst>
                <a:ext uri="{FF2B5EF4-FFF2-40B4-BE49-F238E27FC236}">
                  <a16:creationId xmlns:a16="http://schemas.microsoft.com/office/drawing/2014/main" id="{8BF73EA2-0E67-3527-F22E-6D51CC2BB50B}"/>
                </a:ext>
              </a:extLst>
            </p:cNvPr>
            <p:cNvSpPr/>
            <p:nvPr/>
          </p:nvSpPr>
          <p:spPr>
            <a:xfrm>
              <a:off x="500744" y="870857"/>
              <a:ext cx="1306283" cy="783772"/>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latin typeface="Aptos" panose="020B0004020202020204" pitchFamily="34" charset="0"/>
                </a:rPr>
                <a:t>Objective</a:t>
              </a:r>
            </a:p>
          </p:txBody>
        </p:sp>
        <p:sp>
          <p:nvSpPr>
            <p:cNvPr id="15" name="Arrow: Right 14">
              <a:extLst>
                <a:ext uri="{FF2B5EF4-FFF2-40B4-BE49-F238E27FC236}">
                  <a16:creationId xmlns:a16="http://schemas.microsoft.com/office/drawing/2014/main" id="{8A782E3A-1A75-CB39-E5C5-9CB4A434F8EF}"/>
                </a:ext>
              </a:extLst>
            </p:cNvPr>
            <p:cNvSpPr/>
            <p:nvPr/>
          </p:nvSpPr>
          <p:spPr>
            <a:xfrm>
              <a:off x="500743" y="2166105"/>
              <a:ext cx="1284514" cy="783772"/>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latin typeface="Aptos" panose="020B0004020202020204" pitchFamily="34" charset="0"/>
                </a:rPr>
                <a:t>Data</a:t>
              </a:r>
            </a:p>
          </p:txBody>
        </p:sp>
        <p:sp>
          <p:nvSpPr>
            <p:cNvPr id="16" name="Arrow: Right 15">
              <a:extLst>
                <a:ext uri="{FF2B5EF4-FFF2-40B4-BE49-F238E27FC236}">
                  <a16:creationId xmlns:a16="http://schemas.microsoft.com/office/drawing/2014/main" id="{B03C2911-1BA7-54E3-31BF-8B4D2E3D2625}"/>
                </a:ext>
              </a:extLst>
            </p:cNvPr>
            <p:cNvSpPr/>
            <p:nvPr/>
          </p:nvSpPr>
          <p:spPr>
            <a:xfrm>
              <a:off x="500743" y="3291200"/>
              <a:ext cx="1284514" cy="783772"/>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latin typeface="Aptos" panose="020B0004020202020204" pitchFamily="34" charset="0"/>
                </a:rPr>
                <a:t>Method</a:t>
              </a:r>
            </a:p>
          </p:txBody>
        </p:sp>
        <p:sp>
          <p:nvSpPr>
            <p:cNvPr id="18" name="TextBox 17">
              <a:extLst>
                <a:ext uri="{FF2B5EF4-FFF2-40B4-BE49-F238E27FC236}">
                  <a16:creationId xmlns:a16="http://schemas.microsoft.com/office/drawing/2014/main" id="{F32FDFA8-F539-E655-21F4-048538E080DC}"/>
                </a:ext>
              </a:extLst>
            </p:cNvPr>
            <p:cNvSpPr txBox="1"/>
            <p:nvPr/>
          </p:nvSpPr>
          <p:spPr>
            <a:xfrm>
              <a:off x="1850571" y="870857"/>
              <a:ext cx="4898572" cy="1107996"/>
            </a:xfrm>
            <a:prstGeom prst="rect">
              <a:avLst/>
            </a:prstGeom>
            <a:noFill/>
          </p:spPr>
          <p:txBody>
            <a:bodyPr wrap="square">
              <a:spAutoFit/>
            </a:bodyPr>
            <a:lstStyle/>
            <a:p>
              <a:pPr algn="ctr"/>
              <a:r>
                <a:rPr lang="en-US" sz="1600" dirty="0"/>
                <a:t>Investigate </a:t>
              </a:r>
              <a:r>
                <a:rPr lang="en-US" sz="1600" b="1" dirty="0"/>
                <a:t>how rational inattention influences migrant destination choices </a:t>
              </a:r>
              <a:r>
                <a:rPr lang="en-US" sz="1600" dirty="0"/>
                <a:t>and </a:t>
              </a:r>
              <a:r>
                <a:rPr lang="en-US" sz="1600" b="1" dirty="0">
                  <a:solidFill>
                    <a:schemeClr val="accent1"/>
                  </a:solidFill>
                </a:rPr>
                <a:t>whether migrants prioritize specific aspects</a:t>
              </a:r>
              <a:r>
                <a:rPr lang="en-US" sz="1600" dirty="0"/>
                <a:t> of destinations due to cognitive limitations</a:t>
              </a:r>
              <a:r>
                <a:rPr lang="en-US" dirty="0"/>
                <a:t>.</a:t>
              </a:r>
            </a:p>
          </p:txBody>
        </p:sp>
        <p:sp>
          <p:nvSpPr>
            <p:cNvPr id="20" name="TextBox 19">
              <a:extLst>
                <a:ext uri="{FF2B5EF4-FFF2-40B4-BE49-F238E27FC236}">
                  <a16:creationId xmlns:a16="http://schemas.microsoft.com/office/drawing/2014/main" id="{4C8C1DEB-7D37-01D2-2FD0-3C80EF51C4A2}"/>
                </a:ext>
              </a:extLst>
            </p:cNvPr>
            <p:cNvSpPr txBox="1"/>
            <p:nvPr/>
          </p:nvSpPr>
          <p:spPr>
            <a:xfrm>
              <a:off x="1850571" y="2166105"/>
              <a:ext cx="4691743" cy="1077218"/>
            </a:xfrm>
            <a:prstGeom prst="rect">
              <a:avLst/>
            </a:prstGeom>
            <a:noFill/>
          </p:spPr>
          <p:txBody>
            <a:bodyPr wrap="square">
              <a:spAutoFit/>
            </a:bodyPr>
            <a:lstStyle/>
            <a:p>
              <a:pPr algn="ctr"/>
              <a:r>
                <a:rPr lang="en-US" sz="1600" b="1" dirty="0">
                  <a:latin typeface="Aptos" panose="020B0004020202020204" pitchFamily="34" charset="0"/>
                </a:rPr>
                <a:t>Utilize international migration databases</a:t>
              </a:r>
              <a:r>
                <a:rPr lang="en-US" sz="1600" dirty="0">
                  <a:latin typeface="Aptos" panose="020B0004020202020204" pitchFamily="34" charset="0"/>
                </a:rPr>
                <a:t>, longitudinal </a:t>
              </a:r>
              <a:r>
                <a:rPr lang="en-US" sz="1600" b="1" dirty="0">
                  <a:latin typeface="Aptos" panose="020B0004020202020204" pitchFamily="34" charset="0"/>
                </a:rPr>
                <a:t>surveys, </a:t>
              </a:r>
              <a:r>
                <a:rPr lang="en-US" sz="1600" dirty="0">
                  <a:latin typeface="Aptos" panose="020B0004020202020204" pitchFamily="34" charset="0"/>
                </a:rPr>
                <a:t>and possibly experiments to gather data on migrants' decision-making processes.</a:t>
              </a:r>
            </a:p>
          </p:txBody>
        </p:sp>
        <p:sp>
          <p:nvSpPr>
            <p:cNvPr id="22" name="TextBox 21">
              <a:extLst>
                <a:ext uri="{FF2B5EF4-FFF2-40B4-BE49-F238E27FC236}">
                  <a16:creationId xmlns:a16="http://schemas.microsoft.com/office/drawing/2014/main" id="{54562990-4B63-7F6A-A047-116A93C5B404}"/>
                </a:ext>
              </a:extLst>
            </p:cNvPr>
            <p:cNvSpPr txBox="1"/>
            <p:nvPr/>
          </p:nvSpPr>
          <p:spPr>
            <a:xfrm>
              <a:off x="1777096" y="3226211"/>
              <a:ext cx="5034641" cy="1077218"/>
            </a:xfrm>
            <a:prstGeom prst="rect">
              <a:avLst/>
            </a:prstGeom>
            <a:noFill/>
          </p:spPr>
          <p:txBody>
            <a:bodyPr wrap="square">
              <a:spAutoFit/>
            </a:bodyPr>
            <a:lstStyle/>
            <a:p>
              <a:pPr algn="ctr"/>
              <a:r>
                <a:rPr lang="en-US" sz="1600" dirty="0">
                  <a:latin typeface="Aptos" panose="020B0004020202020204" pitchFamily="34" charset="0"/>
                </a:rPr>
                <a:t>Employ </a:t>
              </a:r>
              <a:r>
                <a:rPr lang="en-US" sz="1600" b="1" dirty="0">
                  <a:solidFill>
                    <a:schemeClr val="accent1"/>
                  </a:solidFill>
                  <a:latin typeface="Aptos" panose="020B0004020202020204" pitchFamily="34" charset="0"/>
                </a:rPr>
                <a:t>econometric techniques like panel data analysis</a:t>
              </a:r>
              <a:r>
                <a:rPr lang="en-US" sz="1600" dirty="0">
                  <a:latin typeface="Aptos" panose="020B0004020202020204" pitchFamily="34" charset="0"/>
                </a:rPr>
                <a:t> or structural equation modeling to </a:t>
              </a:r>
              <a:r>
                <a:rPr lang="en-US" sz="1600" b="1" dirty="0">
                  <a:latin typeface="Aptos" panose="020B0004020202020204" pitchFamily="34" charset="0"/>
                </a:rPr>
                <a:t>quantify the relationship </a:t>
              </a:r>
              <a:r>
                <a:rPr lang="en-US" sz="1600" dirty="0">
                  <a:latin typeface="Aptos" panose="020B0004020202020204" pitchFamily="34" charset="0"/>
                </a:rPr>
                <a:t>between rational inattention and migration decisions</a:t>
              </a:r>
            </a:p>
          </p:txBody>
        </p:sp>
        <p:sp>
          <p:nvSpPr>
            <p:cNvPr id="23" name="Arrow: Right 22">
              <a:extLst>
                <a:ext uri="{FF2B5EF4-FFF2-40B4-BE49-F238E27FC236}">
                  <a16:creationId xmlns:a16="http://schemas.microsoft.com/office/drawing/2014/main" id="{C9E1E39F-F12E-0967-3DCE-252F36BF2B7B}"/>
                </a:ext>
              </a:extLst>
            </p:cNvPr>
            <p:cNvSpPr/>
            <p:nvPr/>
          </p:nvSpPr>
          <p:spPr>
            <a:xfrm>
              <a:off x="492582" y="4503990"/>
              <a:ext cx="1284514" cy="783772"/>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latin typeface="Aptos" panose="020B0004020202020204" pitchFamily="34" charset="0"/>
                </a:rPr>
                <a:t>Problem</a:t>
              </a:r>
            </a:p>
          </p:txBody>
        </p:sp>
        <p:sp>
          <p:nvSpPr>
            <p:cNvPr id="25" name="TextBox 24">
              <a:extLst>
                <a:ext uri="{FF2B5EF4-FFF2-40B4-BE49-F238E27FC236}">
                  <a16:creationId xmlns:a16="http://schemas.microsoft.com/office/drawing/2014/main" id="{D29918C0-E89B-C28B-36AE-C83E863B7DA3}"/>
                </a:ext>
              </a:extLst>
            </p:cNvPr>
            <p:cNvSpPr txBox="1"/>
            <p:nvPr/>
          </p:nvSpPr>
          <p:spPr>
            <a:xfrm>
              <a:off x="1836969" y="4503509"/>
              <a:ext cx="4566557" cy="830997"/>
            </a:xfrm>
            <a:prstGeom prst="rect">
              <a:avLst/>
            </a:prstGeom>
            <a:noFill/>
          </p:spPr>
          <p:txBody>
            <a:bodyPr wrap="square">
              <a:spAutoFit/>
            </a:bodyPr>
            <a:lstStyle/>
            <a:p>
              <a:pPr algn="ctr"/>
              <a:r>
                <a:rPr lang="en-US" sz="1600" dirty="0"/>
                <a:t>Challenges include </a:t>
              </a:r>
              <a:r>
                <a:rPr lang="en-US" sz="1600" b="1" dirty="0"/>
                <a:t>identifying suitable proxies for rational inattention</a:t>
              </a:r>
              <a:r>
                <a:rPr lang="en-US" sz="1600" dirty="0"/>
                <a:t> and addressing </a:t>
              </a:r>
              <a:r>
                <a:rPr lang="en-US" sz="1600" b="1" dirty="0">
                  <a:solidFill>
                    <a:schemeClr val="accent1"/>
                  </a:solidFill>
                </a:rPr>
                <a:t>endogeneity concerns </a:t>
              </a:r>
            </a:p>
          </p:txBody>
        </p:sp>
        <p:sp>
          <p:nvSpPr>
            <p:cNvPr id="26" name="Arrow: Right 25">
              <a:extLst>
                <a:ext uri="{FF2B5EF4-FFF2-40B4-BE49-F238E27FC236}">
                  <a16:creationId xmlns:a16="http://schemas.microsoft.com/office/drawing/2014/main" id="{1184F6A9-5F37-42EA-F9DF-D72C48EBB965}"/>
                </a:ext>
              </a:extLst>
            </p:cNvPr>
            <p:cNvSpPr/>
            <p:nvPr/>
          </p:nvSpPr>
          <p:spPr>
            <a:xfrm>
              <a:off x="492582" y="5661420"/>
              <a:ext cx="1284514" cy="783772"/>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latin typeface="Aptos" panose="020B0004020202020204" pitchFamily="34" charset="0"/>
                </a:rPr>
                <a:t>Results</a:t>
              </a:r>
            </a:p>
          </p:txBody>
        </p:sp>
        <p:sp>
          <p:nvSpPr>
            <p:cNvPr id="28" name="TextBox 27">
              <a:extLst>
                <a:ext uri="{FF2B5EF4-FFF2-40B4-BE49-F238E27FC236}">
                  <a16:creationId xmlns:a16="http://schemas.microsoft.com/office/drawing/2014/main" id="{68CAF786-09F1-3AA9-A04E-0A6831A326DC}"/>
                </a:ext>
              </a:extLst>
            </p:cNvPr>
            <p:cNvSpPr txBox="1"/>
            <p:nvPr/>
          </p:nvSpPr>
          <p:spPr>
            <a:xfrm>
              <a:off x="1807027" y="5538687"/>
              <a:ext cx="4778829" cy="1077218"/>
            </a:xfrm>
            <a:prstGeom prst="rect">
              <a:avLst/>
            </a:prstGeom>
            <a:noFill/>
          </p:spPr>
          <p:txBody>
            <a:bodyPr wrap="square">
              <a:spAutoFit/>
            </a:bodyPr>
            <a:lstStyle/>
            <a:p>
              <a:pPr algn="ctr"/>
              <a:r>
                <a:rPr lang="en-US" sz="1600" dirty="0"/>
                <a:t>Illustrate how </a:t>
              </a:r>
              <a:r>
                <a:rPr lang="en-US" sz="1600" b="1" dirty="0"/>
                <a:t>rational inattention impacts migration decisions.</a:t>
              </a:r>
            </a:p>
            <a:p>
              <a:pPr algn="ctr"/>
              <a:r>
                <a:rPr lang="en-US" sz="1600" dirty="0"/>
                <a:t> </a:t>
              </a:r>
              <a:r>
                <a:rPr lang="en-US" sz="1600" b="1" dirty="0">
                  <a:solidFill>
                    <a:srgbClr val="00B0F0"/>
                  </a:solidFill>
                </a:rPr>
                <a:t>suggesting</a:t>
              </a:r>
              <a:r>
                <a:rPr lang="en-US" sz="1600" dirty="0"/>
                <a:t> migrants </a:t>
              </a:r>
              <a:r>
                <a:rPr lang="en-US" sz="1600" b="1" u="sng" dirty="0"/>
                <a:t>prioritize certain destination </a:t>
              </a:r>
              <a:r>
                <a:rPr lang="en-US" sz="1600" dirty="0"/>
                <a:t>attributes due to cognitive limitations.</a:t>
              </a:r>
            </a:p>
          </p:txBody>
        </p:sp>
      </p:grpSp>
      <p:sp>
        <p:nvSpPr>
          <p:cNvPr id="53" name="TextBox 52">
            <a:extLst>
              <a:ext uri="{FF2B5EF4-FFF2-40B4-BE49-F238E27FC236}">
                <a16:creationId xmlns:a16="http://schemas.microsoft.com/office/drawing/2014/main" id="{FE09127C-99D1-CE30-67B2-A415D737D1F9}"/>
              </a:ext>
            </a:extLst>
          </p:cNvPr>
          <p:cNvSpPr txBox="1"/>
          <p:nvPr/>
        </p:nvSpPr>
        <p:spPr>
          <a:xfrm>
            <a:off x="6490492" y="1228122"/>
            <a:ext cx="5489315" cy="4801314"/>
          </a:xfrm>
          <a:prstGeom prst="rect">
            <a:avLst/>
          </a:prstGeom>
          <a:noFill/>
        </p:spPr>
        <p:txBody>
          <a:bodyPr wrap="square">
            <a:spAutoFit/>
          </a:bodyPr>
          <a:lstStyle/>
          <a:p>
            <a:r>
              <a:rPr lang="en-US" b="1" dirty="0"/>
              <a:t>My research aims to :</a:t>
            </a:r>
          </a:p>
          <a:p>
            <a:pPr marL="285750" indent="-285750">
              <a:buFont typeface="ESRI ArcPad" panose="05000000000000000000" pitchFamily="2" charset="2"/>
              <a:buChar char="u"/>
            </a:pPr>
            <a:r>
              <a:rPr lang="en-US" dirty="0"/>
              <a:t>explore onward migration within specific migrant communities in Japan.</a:t>
            </a:r>
          </a:p>
          <a:p>
            <a:pPr marL="285750" indent="-285750">
              <a:buFont typeface="ESRI ArcPad" panose="05000000000000000000" pitchFamily="2" charset="2"/>
              <a:buChar char="u"/>
            </a:pPr>
            <a:r>
              <a:rPr lang="en-US" dirty="0"/>
              <a:t>focusing on the motivations behind internal relocation within their new destination.</a:t>
            </a:r>
          </a:p>
          <a:p>
            <a:pPr marL="285750" indent="-285750">
              <a:buFont typeface="ESRI ArcPad" panose="05000000000000000000" pitchFamily="2" charset="2"/>
              <a:buChar char="u"/>
            </a:pPr>
            <a:r>
              <a:rPr lang="en-US" dirty="0"/>
              <a:t>subsequent relocation across different regions worldwide. </a:t>
            </a:r>
          </a:p>
          <a:p>
            <a:pPr marL="285750" indent="-285750">
              <a:buFont typeface="ESRI ArcPad" panose="05000000000000000000" pitchFamily="2" charset="2"/>
              <a:buChar char="u"/>
            </a:pPr>
            <a:r>
              <a:rPr lang="en-US" dirty="0"/>
              <a:t>Looking to the experience of living in new environments motivates migrants. </a:t>
            </a:r>
          </a:p>
          <a:p>
            <a:pPr marL="285750" indent="-285750">
              <a:buFont typeface="ESRI ArcPad" panose="05000000000000000000" pitchFamily="2" charset="2"/>
              <a:buChar char="u"/>
            </a:pPr>
            <a:r>
              <a:rPr lang="en-US" dirty="0"/>
              <a:t>examine the relationship between the experience of international relocation and onward migration.</a:t>
            </a:r>
          </a:p>
          <a:p>
            <a:pPr marL="285750" indent="-285750">
              <a:buFont typeface="ESRI ArcPad" panose="05000000000000000000" pitchFamily="2" charset="2"/>
              <a:buChar char="u"/>
            </a:pPr>
            <a:r>
              <a:rPr lang="en-US" dirty="0"/>
              <a:t>exploring how these two phenomena interact and influence each other. ( </a:t>
            </a:r>
            <a:r>
              <a:rPr lang="en-US" b="1" dirty="0">
                <a:solidFill>
                  <a:srgbClr val="00B0F0"/>
                </a:solidFill>
              </a:rPr>
              <a:t>time span concept refer to the fact that having spent years in one destination equips migrants with more knowledge about opportunities and shortcomings of their current place</a:t>
            </a:r>
            <a:r>
              <a:rPr lang="en-US" dirty="0"/>
              <a:t>.)</a:t>
            </a:r>
          </a:p>
        </p:txBody>
      </p:sp>
    </p:spTree>
    <p:extLst>
      <p:ext uri="{BB962C8B-B14F-4D97-AF65-F5344CB8AC3E}">
        <p14:creationId xmlns:p14="http://schemas.microsoft.com/office/powerpoint/2010/main" val="2159633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ircle: Hollow 7">
            <a:extLst>
              <a:ext uri="{FF2B5EF4-FFF2-40B4-BE49-F238E27FC236}">
                <a16:creationId xmlns:a16="http://schemas.microsoft.com/office/drawing/2014/main" id="{5F6743B3-8DB1-1B72-0B30-766615C1F012}"/>
              </a:ext>
            </a:extLst>
          </p:cNvPr>
          <p:cNvSpPr/>
          <p:nvPr/>
        </p:nvSpPr>
        <p:spPr>
          <a:xfrm>
            <a:off x="7388781" y="2022081"/>
            <a:ext cx="2689823" cy="2631176"/>
          </a:xfrm>
          <a:prstGeom prst="donut">
            <a:avLst>
              <a:gd name="adj" fmla="val 8545"/>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solidFill>
                <a:schemeClr val="tx1"/>
              </a:solidFill>
              <a:latin typeface="Aptos" panose="020B0004020202020204" pitchFamily="34" charset="0"/>
            </a:endParaRPr>
          </a:p>
        </p:txBody>
      </p:sp>
      <p:pic>
        <p:nvPicPr>
          <p:cNvPr id="17" name="Graphic 16" descr="Line arrow: Counter-clockwise curve outline">
            <a:extLst>
              <a:ext uri="{FF2B5EF4-FFF2-40B4-BE49-F238E27FC236}">
                <a16:creationId xmlns:a16="http://schemas.microsoft.com/office/drawing/2014/main" id="{5ABF977B-027A-B2BF-A9C5-19310B4B56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739041">
            <a:off x="8142117" y="681970"/>
            <a:ext cx="1159101" cy="2161318"/>
          </a:xfrm>
          <a:prstGeom prst="rect">
            <a:avLst/>
          </a:prstGeom>
        </p:spPr>
      </p:pic>
      <p:pic>
        <p:nvPicPr>
          <p:cNvPr id="18" name="Graphic 17" descr="Line arrow: Counter-clockwise curve outline">
            <a:extLst>
              <a:ext uri="{FF2B5EF4-FFF2-40B4-BE49-F238E27FC236}">
                <a16:creationId xmlns:a16="http://schemas.microsoft.com/office/drawing/2014/main" id="{AB5AC760-27E0-95C1-4908-A74BDDE6A3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1544263">
            <a:off x="6599374" y="2233769"/>
            <a:ext cx="1331686" cy="2108503"/>
          </a:xfrm>
          <a:prstGeom prst="rect">
            <a:avLst/>
          </a:prstGeom>
        </p:spPr>
      </p:pic>
      <p:pic>
        <p:nvPicPr>
          <p:cNvPr id="19" name="Graphic 18" descr="Line arrow: Counter-clockwise curve outline">
            <a:extLst>
              <a:ext uri="{FF2B5EF4-FFF2-40B4-BE49-F238E27FC236}">
                <a16:creationId xmlns:a16="http://schemas.microsoft.com/office/drawing/2014/main" id="{A91FA108-BB20-72ED-28D7-7AF748709F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640493">
            <a:off x="8249025" y="3818659"/>
            <a:ext cx="1245411" cy="2014884"/>
          </a:xfrm>
          <a:prstGeom prst="rect">
            <a:avLst/>
          </a:prstGeom>
        </p:spPr>
      </p:pic>
      <p:pic>
        <p:nvPicPr>
          <p:cNvPr id="20" name="Graphic 19" descr="Line arrow: Counter-clockwise curve outline">
            <a:extLst>
              <a:ext uri="{FF2B5EF4-FFF2-40B4-BE49-F238E27FC236}">
                <a16:creationId xmlns:a16="http://schemas.microsoft.com/office/drawing/2014/main" id="{6B986F4D-4F15-872C-54ED-B119E25E4F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434115">
            <a:off x="9609224" y="2287025"/>
            <a:ext cx="1259441" cy="1994114"/>
          </a:xfrm>
          <a:prstGeom prst="rect">
            <a:avLst/>
          </a:prstGeom>
        </p:spPr>
      </p:pic>
      <p:sp>
        <p:nvSpPr>
          <p:cNvPr id="24" name="TextBox 23">
            <a:extLst>
              <a:ext uri="{FF2B5EF4-FFF2-40B4-BE49-F238E27FC236}">
                <a16:creationId xmlns:a16="http://schemas.microsoft.com/office/drawing/2014/main" id="{3DD7497B-166F-A3E5-C74B-B35721C009AF}"/>
              </a:ext>
            </a:extLst>
          </p:cNvPr>
          <p:cNvSpPr txBox="1"/>
          <p:nvPr/>
        </p:nvSpPr>
        <p:spPr>
          <a:xfrm>
            <a:off x="7810987" y="3172365"/>
            <a:ext cx="2312011" cy="369332"/>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en-US" b="1" dirty="0">
                <a:ln/>
                <a:solidFill>
                  <a:sysClr val="windowText" lastClr="000000"/>
                </a:solidFill>
                <a:effectLst>
                  <a:glow rad="228600">
                    <a:schemeClr val="accent4">
                      <a:satMod val="175000"/>
                      <a:alpha val="40000"/>
                    </a:schemeClr>
                  </a:glow>
                </a:effectLst>
                <a:latin typeface="Aptos" panose="020B0004020202020204" pitchFamily="34" charset="0"/>
              </a:rPr>
              <a:t>Human Migration</a:t>
            </a:r>
          </a:p>
        </p:txBody>
      </p:sp>
      <p:sp>
        <p:nvSpPr>
          <p:cNvPr id="26" name="TextBox 25">
            <a:extLst>
              <a:ext uri="{FF2B5EF4-FFF2-40B4-BE49-F238E27FC236}">
                <a16:creationId xmlns:a16="http://schemas.microsoft.com/office/drawing/2014/main" id="{176EF23E-F20C-5161-92A5-D473199793F7}"/>
              </a:ext>
            </a:extLst>
          </p:cNvPr>
          <p:cNvSpPr txBox="1"/>
          <p:nvPr/>
        </p:nvSpPr>
        <p:spPr>
          <a:xfrm rot="322753">
            <a:off x="7905185" y="1154411"/>
            <a:ext cx="1933089" cy="69066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prstTxWarp prst="textArchUp">
              <a:avLst>
                <a:gd name="adj" fmla="val 9107895"/>
              </a:avLst>
            </a:prstTxWarp>
            <a:spAutoFit/>
          </a:bodyPr>
          <a:lstStyle/>
          <a:p>
            <a:pPr algn="ctr"/>
            <a:r>
              <a:rPr lang="en-US" sz="2000" b="1" i="0" dirty="0">
                <a:solidFill>
                  <a:srgbClr val="0D0D0D"/>
                </a:solidFill>
                <a:effectLst/>
                <a:highlight>
                  <a:srgbClr val="FFFFFF"/>
                </a:highlight>
                <a:latin typeface="Aptos" panose="020B0004020202020204" pitchFamily="34" charset="0"/>
              </a:rPr>
              <a:t>strategic decisions</a:t>
            </a:r>
          </a:p>
        </p:txBody>
      </p:sp>
      <p:sp>
        <p:nvSpPr>
          <p:cNvPr id="28" name="TextBox 27">
            <a:extLst>
              <a:ext uri="{FF2B5EF4-FFF2-40B4-BE49-F238E27FC236}">
                <a16:creationId xmlns:a16="http://schemas.microsoft.com/office/drawing/2014/main" id="{9E6ED196-5FBA-CBC8-4CBF-A38110570265}"/>
              </a:ext>
            </a:extLst>
          </p:cNvPr>
          <p:cNvSpPr txBox="1"/>
          <p:nvPr/>
        </p:nvSpPr>
        <p:spPr>
          <a:xfrm rot="16637929">
            <a:off x="6122089" y="2754195"/>
            <a:ext cx="1979955" cy="83633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prstTxWarp prst="textArchUp">
              <a:avLst>
                <a:gd name="adj" fmla="val 11822616"/>
              </a:avLst>
            </a:prstTxWarp>
            <a:spAutoFit/>
          </a:bodyPr>
          <a:lstStyle/>
          <a:p>
            <a:pPr algn="ctr"/>
            <a:r>
              <a:rPr lang="en-US" sz="2000" b="1" i="0" dirty="0">
                <a:solidFill>
                  <a:srgbClr val="0D0D0D"/>
                </a:solidFill>
                <a:effectLst/>
                <a:highlight>
                  <a:srgbClr val="FFFFFF"/>
                </a:highlight>
                <a:latin typeface="Aptos" panose="020B0004020202020204" pitchFamily="34" charset="0"/>
              </a:rPr>
              <a:t>Benefits in</a:t>
            </a:r>
          </a:p>
          <a:p>
            <a:pPr algn="ctr"/>
            <a:r>
              <a:rPr lang="en-US" sz="2000" b="1" i="0" dirty="0">
                <a:solidFill>
                  <a:srgbClr val="0D0D0D"/>
                </a:solidFill>
                <a:effectLst/>
                <a:highlight>
                  <a:srgbClr val="FFFFFF"/>
                </a:highlight>
                <a:latin typeface="Aptos" panose="020B0004020202020204" pitchFamily="34" charset="0"/>
              </a:rPr>
              <a:t> destinations</a:t>
            </a:r>
          </a:p>
        </p:txBody>
      </p:sp>
      <p:sp>
        <p:nvSpPr>
          <p:cNvPr id="29" name="TextBox 28">
            <a:extLst>
              <a:ext uri="{FF2B5EF4-FFF2-40B4-BE49-F238E27FC236}">
                <a16:creationId xmlns:a16="http://schemas.microsoft.com/office/drawing/2014/main" id="{B28D5C49-8E52-678D-88C2-FA11A8AEFD87}"/>
              </a:ext>
            </a:extLst>
          </p:cNvPr>
          <p:cNvSpPr txBox="1"/>
          <p:nvPr/>
        </p:nvSpPr>
        <p:spPr>
          <a:xfrm rot="5400000">
            <a:off x="9600657" y="2935215"/>
            <a:ext cx="1933089" cy="69773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prstTxWarp prst="textArchUp">
              <a:avLst/>
            </a:prstTxWarp>
            <a:spAutoFit/>
          </a:bodyPr>
          <a:lstStyle/>
          <a:p>
            <a:pPr algn="ctr"/>
            <a:r>
              <a:rPr lang="en-US" b="1" i="0" dirty="0">
                <a:solidFill>
                  <a:srgbClr val="0D0D0D"/>
                </a:solidFill>
                <a:effectLst/>
                <a:highlight>
                  <a:srgbClr val="FFFFFF"/>
                </a:highlight>
                <a:latin typeface="Aptos" panose="020B0004020202020204" pitchFamily="34" charset="0"/>
              </a:rPr>
              <a:t>face uncertainty</a:t>
            </a:r>
          </a:p>
          <a:p>
            <a:pPr algn="ctr"/>
            <a:r>
              <a:rPr lang="en-US" b="1" i="0" dirty="0">
                <a:solidFill>
                  <a:srgbClr val="0D0D0D"/>
                </a:solidFill>
                <a:effectLst/>
                <a:highlight>
                  <a:srgbClr val="FFFFFF"/>
                </a:highlight>
                <a:latin typeface="Aptos" panose="020B0004020202020204" pitchFamily="34" charset="0"/>
              </a:rPr>
              <a:t>Inaccurate</a:t>
            </a:r>
          </a:p>
          <a:p>
            <a:pPr algn="ctr"/>
            <a:r>
              <a:rPr lang="en-US" b="1" i="0" dirty="0">
                <a:solidFill>
                  <a:srgbClr val="0D0D0D"/>
                </a:solidFill>
                <a:effectLst/>
                <a:highlight>
                  <a:srgbClr val="FFFFFF"/>
                </a:highlight>
                <a:latin typeface="Aptos" panose="020B0004020202020204" pitchFamily="34" charset="0"/>
              </a:rPr>
              <a:t> expectations</a:t>
            </a:r>
          </a:p>
        </p:txBody>
      </p:sp>
      <p:sp>
        <p:nvSpPr>
          <p:cNvPr id="30" name="TextBox 29">
            <a:extLst>
              <a:ext uri="{FF2B5EF4-FFF2-40B4-BE49-F238E27FC236}">
                <a16:creationId xmlns:a16="http://schemas.microsoft.com/office/drawing/2014/main" id="{FDB22A42-8814-1A2F-5562-71D6A1C3A921}"/>
              </a:ext>
            </a:extLst>
          </p:cNvPr>
          <p:cNvSpPr txBox="1"/>
          <p:nvPr/>
        </p:nvSpPr>
        <p:spPr>
          <a:xfrm>
            <a:off x="7875567" y="4736613"/>
            <a:ext cx="1933089" cy="69773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prstTxWarp prst="textArchDown">
              <a:avLst/>
            </a:prstTxWarp>
            <a:spAutoFit/>
          </a:bodyPr>
          <a:lstStyle/>
          <a:p>
            <a:pPr algn="ctr"/>
            <a:r>
              <a:rPr lang="en-US" sz="2000" b="1" i="0" dirty="0">
                <a:solidFill>
                  <a:srgbClr val="0D0D0D"/>
                </a:solidFill>
                <a:effectLst/>
                <a:highlight>
                  <a:srgbClr val="FFFFFF"/>
                </a:highlight>
                <a:latin typeface="Aptos" panose="020B0004020202020204" pitchFamily="34" charset="0"/>
              </a:rPr>
              <a:t>face uncertainty</a:t>
            </a:r>
          </a:p>
          <a:p>
            <a:pPr algn="ctr"/>
            <a:r>
              <a:rPr lang="en-US" sz="2000" b="1" i="0" dirty="0">
                <a:solidFill>
                  <a:srgbClr val="0D0D0D"/>
                </a:solidFill>
                <a:effectLst/>
                <a:highlight>
                  <a:srgbClr val="FFFFFF"/>
                </a:highlight>
                <a:latin typeface="Aptos" panose="020B0004020202020204" pitchFamily="34" charset="0"/>
              </a:rPr>
              <a:t>inaccurate expectations</a:t>
            </a:r>
          </a:p>
        </p:txBody>
      </p:sp>
      <p:sp>
        <p:nvSpPr>
          <p:cNvPr id="32" name="Minus Sign 31">
            <a:extLst>
              <a:ext uri="{FF2B5EF4-FFF2-40B4-BE49-F238E27FC236}">
                <a16:creationId xmlns:a16="http://schemas.microsoft.com/office/drawing/2014/main" id="{8B1B4081-ECA8-1C44-55BD-A4C2DB82ED77}"/>
              </a:ext>
            </a:extLst>
          </p:cNvPr>
          <p:cNvSpPr/>
          <p:nvPr/>
        </p:nvSpPr>
        <p:spPr>
          <a:xfrm>
            <a:off x="-391886" y="228600"/>
            <a:ext cx="5998029" cy="500743"/>
          </a:xfrm>
          <a:prstGeom prst="mathMinus">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395C15DF-D3D7-6FD4-90AA-A34BC63FC36F}"/>
              </a:ext>
            </a:extLst>
          </p:cNvPr>
          <p:cNvSpPr txBox="1"/>
          <p:nvPr/>
        </p:nvSpPr>
        <p:spPr>
          <a:xfrm>
            <a:off x="1219199" y="-2233"/>
            <a:ext cx="3995057" cy="461665"/>
          </a:xfrm>
          <a:prstGeom prst="rect">
            <a:avLst/>
          </a:prstGeom>
          <a:noFill/>
        </p:spPr>
        <p:txBody>
          <a:bodyPr wrap="square" rtlCol="0">
            <a:spAutoFit/>
          </a:bodyPr>
          <a:lstStyle/>
          <a:p>
            <a:r>
              <a:rPr lang="en-US" sz="2400" dirty="0">
                <a:latin typeface="Aptos" panose="020B0004020202020204" pitchFamily="34" charset="0"/>
              </a:rPr>
              <a:t>Overview of Paper </a:t>
            </a:r>
          </a:p>
        </p:txBody>
      </p:sp>
      <p:sp>
        <p:nvSpPr>
          <p:cNvPr id="35" name="TextBox 34">
            <a:extLst>
              <a:ext uri="{FF2B5EF4-FFF2-40B4-BE49-F238E27FC236}">
                <a16:creationId xmlns:a16="http://schemas.microsoft.com/office/drawing/2014/main" id="{743EB485-0A87-20B2-207F-F4F9904BA01E}"/>
              </a:ext>
            </a:extLst>
          </p:cNvPr>
          <p:cNvSpPr txBox="1"/>
          <p:nvPr/>
        </p:nvSpPr>
        <p:spPr>
          <a:xfrm>
            <a:off x="206829" y="702186"/>
            <a:ext cx="5399314" cy="923330"/>
          </a:xfrm>
          <a:prstGeom prst="rect">
            <a:avLst/>
          </a:prstGeom>
          <a:noFill/>
        </p:spPr>
        <p:txBody>
          <a:bodyPr wrap="square" rtlCol="0">
            <a:spAutoFit/>
          </a:bodyPr>
          <a:lstStyle/>
          <a:p>
            <a:pPr algn="just"/>
            <a:r>
              <a:rPr lang="en-US" b="1" i="0" dirty="0">
                <a:solidFill>
                  <a:schemeClr val="accent5">
                    <a:lumMod val="75000"/>
                  </a:schemeClr>
                </a:solidFill>
                <a:effectLst/>
                <a:highlight>
                  <a:srgbClr val="FFFFFF"/>
                </a:highlight>
                <a:latin typeface="Aptos" panose="020B0004020202020204" pitchFamily="34" charset="0"/>
              </a:rPr>
              <a:t>Traditional Assumption </a:t>
            </a:r>
            <a:r>
              <a:rPr lang="en-US" b="0" i="0" dirty="0">
                <a:solidFill>
                  <a:srgbClr val="0D0D0D"/>
                </a:solidFill>
                <a:effectLst/>
                <a:highlight>
                  <a:srgbClr val="FFFFFF"/>
                </a:highlight>
                <a:latin typeface="Aptos" panose="020B0004020202020204" pitchFamily="34" charset="0"/>
              </a:rPr>
              <a:t>&gt;&gt;&gt; migrants have all necessary information, but uncertainty may persist when choosing a destination.</a:t>
            </a:r>
          </a:p>
        </p:txBody>
      </p:sp>
      <p:sp>
        <p:nvSpPr>
          <p:cNvPr id="36" name="Arrow: Down 35">
            <a:extLst>
              <a:ext uri="{FF2B5EF4-FFF2-40B4-BE49-F238E27FC236}">
                <a16:creationId xmlns:a16="http://schemas.microsoft.com/office/drawing/2014/main" id="{2C1FDA69-CD7A-728C-4576-FDC788017272}"/>
              </a:ext>
            </a:extLst>
          </p:cNvPr>
          <p:cNvSpPr/>
          <p:nvPr/>
        </p:nvSpPr>
        <p:spPr>
          <a:xfrm>
            <a:off x="2449285" y="1676400"/>
            <a:ext cx="609599" cy="257514"/>
          </a:xfrm>
          <a:prstGeom prst="downArrow">
            <a:avLst>
              <a:gd name="adj1" fmla="val 56250"/>
              <a:gd name="adj2" fmla="val 6503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7" name="TextBox 36">
            <a:extLst>
              <a:ext uri="{FF2B5EF4-FFF2-40B4-BE49-F238E27FC236}">
                <a16:creationId xmlns:a16="http://schemas.microsoft.com/office/drawing/2014/main" id="{D6314106-32E3-F238-787E-4B0F9E5B711F}"/>
              </a:ext>
            </a:extLst>
          </p:cNvPr>
          <p:cNvSpPr txBox="1"/>
          <p:nvPr/>
        </p:nvSpPr>
        <p:spPr>
          <a:xfrm>
            <a:off x="196707" y="2056455"/>
            <a:ext cx="5515181" cy="646331"/>
          </a:xfrm>
          <a:prstGeom prst="rect">
            <a:avLst/>
          </a:prstGeom>
          <a:noFill/>
        </p:spPr>
        <p:txBody>
          <a:bodyPr wrap="square" rtlCol="0">
            <a:spAutoFit/>
          </a:bodyPr>
          <a:lstStyle/>
          <a:p>
            <a:r>
              <a:rPr lang="en-US" b="1" i="0" dirty="0">
                <a:solidFill>
                  <a:schemeClr val="accent5">
                    <a:lumMod val="75000"/>
                  </a:schemeClr>
                </a:solidFill>
                <a:effectLst/>
                <a:highlight>
                  <a:srgbClr val="FFFFFF"/>
                </a:highlight>
                <a:latin typeface="Aptos" panose="020B0004020202020204" pitchFamily="34" charset="0"/>
              </a:rPr>
              <a:t>To cope with uncertainty </a:t>
            </a:r>
            <a:r>
              <a:rPr lang="en-US" b="0" i="0" dirty="0">
                <a:solidFill>
                  <a:srgbClr val="0D0D0D"/>
                </a:solidFill>
                <a:effectLst/>
                <a:highlight>
                  <a:srgbClr val="FFFFFF"/>
                </a:highlight>
                <a:latin typeface="Aptos" panose="020B0004020202020204" pitchFamily="34" charset="0"/>
              </a:rPr>
              <a:t>&gt;&gt;&gt; Estimating Gravity Model derived from a location-decision problem</a:t>
            </a:r>
          </a:p>
        </p:txBody>
      </p:sp>
      <p:sp>
        <p:nvSpPr>
          <p:cNvPr id="40" name="TextBox 39">
            <a:extLst>
              <a:ext uri="{FF2B5EF4-FFF2-40B4-BE49-F238E27FC236}">
                <a16:creationId xmlns:a16="http://schemas.microsoft.com/office/drawing/2014/main" id="{3F1F83A9-33DE-4B5F-5BA7-34ABBE33A4AB}"/>
              </a:ext>
            </a:extLst>
          </p:cNvPr>
          <p:cNvSpPr txBox="1"/>
          <p:nvPr/>
        </p:nvSpPr>
        <p:spPr>
          <a:xfrm>
            <a:off x="228847" y="2983190"/>
            <a:ext cx="5515181" cy="1200329"/>
          </a:xfrm>
          <a:prstGeom prst="rect">
            <a:avLst/>
          </a:prstGeom>
          <a:noFill/>
        </p:spPr>
        <p:txBody>
          <a:bodyPr wrap="square" rtlCol="0">
            <a:spAutoFit/>
          </a:bodyPr>
          <a:lstStyle/>
          <a:p>
            <a:r>
              <a:rPr lang="en-US" b="1" i="0" dirty="0">
                <a:solidFill>
                  <a:schemeClr val="accent5">
                    <a:lumMod val="75000"/>
                  </a:schemeClr>
                </a:solidFill>
                <a:effectLst/>
                <a:highlight>
                  <a:srgbClr val="FFFFFF"/>
                </a:highlight>
                <a:latin typeface="Aptos" panose="020B0004020202020204" pitchFamily="34" charset="0"/>
              </a:rPr>
              <a:t>This estimation of gravity model</a:t>
            </a:r>
            <a:r>
              <a:rPr lang="en-US" b="0" i="0" dirty="0">
                <a:solidFill>
                  <a:srgbClr val="0D0D0D"/>
                </a:solidFill>
                <a:effectLst/>
                <a:highlight>
                  <a:srgbClr val="FFFFFF"/>
                </a:highlight>
                <a:latin typeface="Aptos" panose="020B0004020202020204" pitchFamily="34" charset="0"/>
              </a:rPr>
              <a:t>&gt;&gt;&gt; reflecting migrants' incentives to gather information before moving.</a:t>
            </a:r>
          </a:p>
          <a:p>
            <a:endParaRPr lang="en-US" b="0" i="0" dirty="0">
              <a:solidFill>
                <a:srgbClr val="0D0D0D"/>
              </a:solidFill>
              <a:effectLst/>
              <a:highlight>
                <a:srgbClr val="FFFFFF"/>
              </a:highlight>
              <a:latin typeface="Aptos" panose="020B0004020202020204" pitchFamily="34" charset="0"/>
            </a:endParaRPr>
          </a:p>
        </p:txBody>
      </p:sp>
      <p:sp>
        <p:nvSpPr>
          <p:cNvPr id="41" name="Arrow: Down 40">
            <a:extLst>
              <a:ext uri="{FF2B5EF4-FFF2-40B4-BE49-F238E27FC236}">
                <a16:creationId xmlns:a16="http://schemas.microsoft.com/office/drawing/2014/main" id="{F92577FC-E886-2968-6BE1-FCD8D9821382}"/>
              </a:ext>
            </a:extLst>
          </p:cNvPr>
          <p:cNvSpPr/>
          <p:nvPr/>
        </p:nvSpPr>
        <p:spPr>
          <a:xfrm>
            <a:off x="2449285" y="2707593"/>
            <a:ext cx="609599" cy="257514"/>
          </a:xfrm>
          <a:prstGeom prst="downArrow">
            <a:avLst>
              <a:gd name="adj1" fmla="val 56250"/>
              <a:gd name="adj2" fmla="val 6503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2" name="Arrow: Down 41">
            <a:extLst>
              <a:ext uri="{FF2B5EF4-FFF2-40B4-BE49-F238E27FC236}">
                <a16:creationId xmlns:a16="http://schemas.microsoft.com/office/drawing/2014/main" id="{EBB8FFD1-C645-3019-316E-2A94396FCB64}"/>
              </a:ext>
            </a:extLst>
          </p:cNvPr>
          <p:cNvSpPr/>
          <p:nvPr/>
        </p:nvSpPr>
        <p:spPr>
          <a:xfrm>
            <a:off x="2449285" y="3793831"/>
            <a:ext cx="609599" cy="257514"/>
          </a:xfrm>
          <a:prstGeom prst="downArrow">
            <a:avLst>
              <a:gd name="adj1" fmla="val 56250"/>
              <a:gd name="adj2" fmla="val 6503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3" name="TextBox 42">
            <a:extLst>
              <a:ext uri="{FF2B5EF4-FFF2-40B4-BE49-F238E27FC236}">
                <a16:creationId xmlns:a16="http://schemas.microsoft.com/office/drawing/2014/main" id="{0EE0635B-B5BC-D828-1F5E-BF5307BEC6D3}"/>
              </a:ext>
            </a:extLst>
          </p:cNvPr>
          <p:cNvSpPr txBox="1"/>
          <p:nvPr/>
        </p:nvSpPr>
        <p:spPr>
          <a:xfrm>
            <a:off x="779523" y="4167937"/>
            <a:ext cx="4209207" cy="369332"/>
          </a:xfrm>
          <a:prstGeom prst="rect">
            <a:avLst/>
          </a:prstGeom>
          <a:noFill/>
        </p:spPr>
        <p:txBody>
          <a:bodyPr wrap="square" rtlCol="0">
            <a:spAutoFit/>
          </a:bodyPr>
          <a:lstStyle/>
          <a:p>
            <a:r>
              <a:rPr lang="en-US" b="1" i="0">
                <a:solidFill>
                  <a:srgbClr val="0D0D0D"/>
                </a:solidFill>
                <a:effectLst/>
                <a:highlight>
                  <a:srgbClr val="FFFFFF"/>
                </a:highlight>
                <a:latin typeface="Aptos" panose="020B0004020202020204" pitchFamily="34" charset="0"/>
              </a:rPr>
              <a:t>Using data on bilateral migration flows</a:t>
            </a:r>
            <a:endParaRPr lang="en-US" b="1" i="0" dirty="0">
              <a:solidFill>
                <a:srgbClr val="0D0D0D"/>
              </a:solidFill>
              <a:effectLst/>
              <a:highlight>
                <a:srgbClr val="FFFFFF"/>
              </a:highlight>
              <a:latin typeface="Aptos" panose="020B0004020202020204" pitchFamily="34" charset="0"/>
            </a:endParaRPr>
          </a:p>
        </p:txBody>
      </p:sp>
      <p:sp>
        <p:nvSpPr>
          <p:cNvPr id="44" name="TextBox 43">
            <a:extLst>
              <a:ext uri="{FF2B5EF4-FFF2-40B4-BE49-F238E27FC236}">
                <a16:creationId xmlns:a16="http://schemas.microsoft.com/office/drawing/2014/main" id="{1AC2C9D7-BC2A-8F0E-FA09-F1CEECEDC68C}"/>
              </a:ext>
            </a:extLst>
          </p:cNvPr>
          <p:cNvSpPr txBox="1"/>
          <p:nvPr/>
        </p:nvSpPr>
        <p:spPr>
          <a:xfrm>
            <a:off x="604406" y="5296090"/>
            <a:ext cx="4389979" cy="1200329"/>
          </a:xfrm>
          <a:custGeom>
            <a:avLst/>
            <a:gdLst>
              <a:gd name="connsiteX0" fmla="*/ 0 w 4389979"/>
              <a:gd name="connsiteY0" fmla="*/ 0 h 1200329"/>
              <a:gd name="connsiteX1" fmla="*/ 4389979 w 4389979"/>
              <a:gd name="connsiteY1" fmla="*/ 0 h 1200329"/>
              <a:gd name="connsiteX2" fmla="*/ 4389979 w 4389979"/>
              <a:gd name="connsiteY2" fmla="*/ 1200329 h 1200329"/>
              <a:gd name="connsiteX3" fmla="*/ 0 w 4389979"/>
              <a:gd name="connsiteY3" fmla="*/ 1200329 h 1200329"/>
              <a:gd name="connsiteX4" fmla="*/ 0 w 4389979"/>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9979" h="1200329" fill="none" extrusionOk="0">
                <a:moveTo>
                  <a:pt x="0" y="0"/>
                </a:moveTo>
                <a:cubicBezTo>
                  <a:pt x="1909293" y="-80667"/>
                  <a:pt x="2465481" y="-144503"/>
                  <a:pt x="4389979" y="0"/>
                </a:cubicBezTo>
                <a:cubicBezTo>
                  <a:pt x="4349904" y="246066"/>
                  <a:pt x="4335827" y="669375"/>
                  <a:pt x="4389979" y="1200329"/>
                </a:cubicBezTo>
                <a:cubicBezTo>
                  <a:pt x="3024277" y="1360634"/>
                  <a:pt x="993055" y="1095106"/>
                  <a:pt x="0" y="1200329"/>
                </a:cubicBezTo>
                <a:cubicBezTo>
                  <a:pt x="106788" y="717522"/>
                  <a:pt x="83770" y="362857"/>
                  <a:pt x="0" y="0"/>
                </a:cubicBezTo>
                <a:close/>
              </a:path>
              <a:path w="4389979" h="1200329" stroke="0" extrusionOk="0">
                <a:moveTo>
                  <a:pt x="0" y="0"/>
                </a:moveTo>
                <a:cubicBezTo>
                  <a:pt x="983549" y="15324"/>
                  <a:pt x="3773210" y="68829"/>
                  <a:pt x="4389979" y="0"/>
                </a:cubicBezTo>
                <a:cubicBezTo>
                  <a:pt x="4452804" y="440288"/>
                  <a:pt x="4380291" y="950358"/>
                  <a:pt x="4389979" y="1200329"/>
                </a:cubicBezTo>
                <a:cubicBezTo>
                  <a:pt x="2694578" y="1304406"/>
                  <a:pt x="1196284" y="1257878"/>
                  <a:pt x="0" y="1200329"/>
                </a:cubicBezTo>
                <a:cubicBezTo>
                  <a:pt x="-21637" y="1024496"/>
                  <a:pt x="47265" y="337463"/>
                  <a:pt x="0" y="0"/>
                </a:cubicBezTo>
                <a:close/>
              </a:path>
            </a:pathLst>
          </a:custGeom>
          <a:ln w="19050">
            <a:extLst>
              <a:ext uri="{C807C97D-BFC1-408E-A445-0C87EB9F89A2}">
                <ask:lineSketchStyleProps xmlns:ask="http://schemas.microsoft.com/office/drawing/2018/sketchyshapes" sd="2798133177">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i="0" dirty="0">
                <a:solidFill>
                  <a:schemeClr val="accent1">
                    <a:lumMod val="75000"/>
                  </a:schemeClr>
                </a:solidFill>
                <a:highlight>
                  <a:srgbClr val="FFFFFF"/>
                </a:highlight>
                <a:latin typeface="Aptos" panose="020B0004020202020204" pitchFamily="34" charset="0"/>
              </a:rPr>
              <a:t>migrants invest more in information acquisition when economic conditions change in potential destinations, leading to increased migration flows.</a:t>
            </a:r>
          </a:p>
        </p:txBody>
      </p:sp>
      <p:sp>
        <p:nvSpPr>
          <p:cNvPr id="46" name="TextBox 45">
            <a:extLst>
              <a:ext uri="{FF2B5EF4-FFF2-40B4-BE49-F238E27FC236}">
                <a16:creationId xmlns:a16="http://schemas.microsoft.com/office/drawing/2014/main" id="{F448C552-E84F-4CDC-1775-3AEA4A44BDCD}"/>
              </a:ext>
            </a:extLst>
          </p:cNvPr>
          <p:cNvSpPr txBox="1"/>
          <p:nvPr/>
        </p:nvSpPr>
        <p:spPr>
          <a:xfrm>
            <a:off x="2140811" y="4653257"/>
            <a:ext cx="1317171" cy="461665"/>
          </a:xfrm>
          <a:prstGeom prst="rect">
            <a:avLst/>
          </a:prstGeom>
          <a:noFill/>
        </p:spPr>
        <p:txBody>
          <a:bodyPr wrap="square" rtlCol="0">
            <a:spAutoFit/>
          </a:bodyPr>
          <a:lstStyle/>
          <a:p>
            <a:r>
              <a:rPr lang="en-US" sz="2400" b="1" dirty="0">
                <a:solidFill>
                  <a:srgbClr val="C00000"/>
                </a:solidFill>
                <a:effectLst>
                  <a:outerShdw blurRad="38100" dist="38100" dir="2700000" algn="tl">
                    <a:srgbClr val="000000">
                      <a:alpha val="43137"/>
                    </a:srgbClr>
                  </a:outerShdw>
                </a:effectLst>
              </a:rPr>
              <a:t>Findings</a:t>
            </a:r>
          </a:p>
        </p:txBody>
      </p:sp>
    </p:spTree>
    <p:extLst>
      <p:ext uri="{BB962C8B-B14F-4D97-AF65-F5344CB8AC3E}">
        <p14:creationId xmlns:p14="http://schemas.microsoft.com/office/powerpoint/2010/main" val="299867442"/>
      </p:ext>
    </p:extLst>
  </p:cSld>
  <p:clrMapOvr>
    <a:masterClrMapping/>
  </p:clrMapOvr>
  <mc:AlternateContent xmlns:mc="http://schemas.openxmlformats.org/markup-compatibility/2006" xmlns:p14="http://schemas.microsoft.com/office/powerpoint/2010/main">
    <mc:Choice Requires="p14">
      <p:transition spd="slow" p14:dur="2000" advTm="19586"/>
    </mc:Choice>
    <mc:Fallback xmlns="">
      <p:transition spd="slow" advTm="195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1000"/>
                                        <p:tgtEl>
                                          <p:spTgt spid="35"/>
                                        </p:tgtEl>
                                      </p:cBhvr>
                                    </p:animEffect>
                                    <p:anim calcmode="lin" valueType="num">
                                      <p:cBhvr>
                                        <p:cTn id="40" dur="1000" fill="hold"/>
                                        <p:tgtEl>
                                          <p:spTgt spid="35"/>
                                        </p:tgtEl>
                                        <p:attrNameLst>
                                          <p:attrName>ppt_x</p:attrName>
                                        </p:attrNameLst>
                                      </p:cBhvr>
                                      <p:tavLst>
                                        <p:tav tm="0">
                                          <p:val>
                                            <p:strVal val="#ppt_x"/>
                                          </p:val>
                                        </p:tav>
                                        <p:tav tm="100000">
                                          <p:val>
                                            <p:strVal val="#ppt_x"/>
                                          </p:val>
                                        </p:tav>
                                      </p:tavLst>
                                    </p:anim>
                                    <p:anim calcmode="lin" valueType="num">
                                      <p:cBhvr>
                                        <p:cTn id="41" dur="1000" fill="hold"/>
                                        <p:tgtEl>
                                          <p:spTgt spid="35"/>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1000"/>
                                        <p:tgtEl>
                                          <p:spTgt spid="36"/>
                                        </p:tgtEl>
                                      </p:cBhvr>
                                    </p:animEffect>
                                    <p:anim calcmode="lin" valueType="num">
                                      <p:cBhvr>
                                        <p:cTn id="45" dur="1000" fill="hold"/>
                                        <p:tgtEl>
                                          <p:spTgt spid="36"/>
                                        </p:tgtEl>
                                        <p:attrNameLst>
                                          <p:attrName>ppt_x</p:attrName>
                                        </p:attrNameLst>
                                      </p:cBhvr>
                                      <p:tavLst>
                                        <p:tav tm="0">
                                          <p:val>
                                            <p:strVal val="#ppt_x"/>
                                          </p:val>
                                        </p:tav>
                                        <p:tav tm="100000">
                                          <p:val>
                                            <p:strVal val="#ppt_x"/>
                                          </p:val>
                                        </p:tav>
                                      </p:tavLst>
                                    </p:anim>
                                    <p:anim calcmode="lin" valueType="num">
                                      <p:cBhvr>
                                        <p:cTn id="46" dur="1000" fill="hold"/>
                                        <p:tgtEl>
                                          <p:spTgt spid="36"/>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1000"/>
                                        <p:tgtEl>
                                          <p:spTgt spid="37"/>
                                        </p:tgtEl>
                                      </p:cBhvr>
                                    </p:animEffect>
                                    <p:anim calcmode="lin" valueType="num">
                                      <p:cBhvr>
                                        <p:cTn id="50" dur="1000" fill="hold"/>
                                        <p:tgtEl>
                                          <p:spTgt spid="37"/>
                                        </p:tgtEl>
                                        <p:attrNameLst>
                                          <p:attrName>ppt_x</p:attrName>
                                        </p:attrNameLst>
                                      </p:cBhvr>
                                      <p:tavLst>
                                        <p:tav tm="0">
                                          <p:val>
                                            <p:strVal val="#ppt_x"/>
                                          </p:val>
                                        </p:tav>
                                        <p:tav tm="100000">
                                          <p:val>
                                            <p:strVal val="#ppt_x"/>
                                          </p:val>
                                        </p:tav>
                                      </p:tavLst>
                                    </p:anim>
                                    <p:anim calcmode="lin" valueType="num">
                                      <p:cBhvr>
                                        <p:cTn id="51" dur="1000" fill="hold"/>
                                        <p:tgtEl>
                                          <p:spTgt spid="37"/>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fade">
                                      <p:cBhvr>
                                        <p:cTn id="54" dur="1000"/>
                                        <p:tgtEl>
                                          <p:spTgt spid="41"/>
                                        </p:tgtEl>
                                      </p:cBhvr>
                                    </p:animEffect>
                                    <p:anim calcmode="lin" valueType="num">
                                      <p:cBhvr>
                                        <p:cTn id="55" dur="1000" fill="hold"/>
                                        <p:tgtEl>
                                          <p:spTgt spid="41"/>
                                        </p:tgtEl>
                                        <p:attrNameLst>
                                          <p:attrName>ppt_x</p:attrName>
                                        </p:attrNameLst>
                                      </p:cBhvr>
                                      <p:tavLst>
                                        <p:tav tm="0">
                                          <p:val>
                                            <p:strVal val="#ppt_x"/>
                                          </p:val>
                                        </p:tav>
                                        <p:tav tm="100000">
                                          <p:val>
                                            <p:strVal val="#ppt_x"/>
                                          </p:val>
                                        </p:tav>
                                      </p:tavLst>
                                    </p:anim>
                                    <p:anim calcmode="lin" valueType="num">
                                      <p:cBhvr>
                                        <p:cTn id="56" dur="1000" fill="hold"/>
                                        <p:tgtEl>
                                          <p:spTgt spid="41"/>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fade">
                                      <p:cBhvr>
                                        <p:cTn id="59" dur="1000"/>
                                        <p:tgtEl>
                                          <p:spTgt spid="40"/>
                                        </p:tgtEl>
                                      </p:cBhvr>
                                    </p:animEffect>
                                    <p:anim calcmode="lin" valueType="num">
                                      <p:cBhvr>
                                        <p:cTn id="60" dur="1000" fill="hold"/>
                                        <p:tgtEl>
                                          <p:spTgt spid="40"/>
                                        </p:tgtEl>
                                        <p:attrNameLst>
                                          <p:attrName>ppt_x</p:attrName>
                                        </p:attrNameLst>
                                      </p:cBhvr>
                                      <p:tavLst>
                                        <p:tav tm="0">
                                          <p:val>
                                            <p:strVal val="#ppt_x"/>
                                          </p:val>
                                        </p:tav>
                                        <p:tav tm="100000">
                                          <p:val>
                                            <p:strVal val="#ppt_x"/>
                                          </p:val>
                                        </p:tav>
                                      </p:tavLst>
                                    </p:anim>
                                    <p:anim calcmode="lin" valueType="num">
                                      <p:cBhvr>
                                        <p:cTn id="61" dur="1000" fill="hold"/>
                                        <p:tgtEl>
                                          <p:spTgt spid="40"/>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1000"/>
                                        <p:tgtEl>
                                          <p:spTgt spid="42"/>
                                        </p:tgtEl>
                                      </p:cBhvr>
                                    </p:animEffect>
                                    <p:anim calcmode="lin" valueType="num">
                                      <p:cBhvr>
                                        <p:cTn id="65" dur="1000" fill="hold"/>
                                        <p:tgtEl>
                                          <p:spTgt spid="42"/>
                                        </p:tgtEl>
                                        <p:attrNameLst>
                                          <p:attrName>ppt_x</p:attrName>
                                        </p:attrNameLst>
                                      </p:cBhvr>
                                      <p:tavLst>
                                        <p:tav tm="0">
                                          <p:val>
                                            <p:strVal val="#ppt_x"/>
                                          </p:val>
                                        </p:tav>
                                        <p:tav tm="100000">
                                          <p:val>
                                            <p:strVal val="#ppt_x"/>
                                          </p:val>
                                        </p:tav>
                                      </p:tavLst>
                                    </p:anim>
                                    <p:anim calcmode="lin" valueType="num">
                                      <p:cBhvr>
                                        <p:cTn id="66" dur="1000" fill="hold"/>
                                        <p:tgtEl>
                                          <p:spTgt spid="42"/>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fade">
                                      <p:cBhvr>
                                        <p:cTn id="69" dur="1000"/>
                                        <p:tgtEl>
                                          <p:spTgt spid="43"/>
                                        </p:tgtEl>
                                      </p:cBhvr>
                                    </p:animEffect>
                                    <p:anim calcmode="lin" valueType="num">
                                      <p:cBhvr>
                                        <p:cTn id="70" dur="1000" fill="hold"/>
                                        <p:tgtEl>
                                          <p:spTgt spid="43"/>
                                        </p:tgtEl>
                                        <p:attrNameLst>
                                          <p:attrName>ppt_x</p:attrName>
                                        </p:attrNameLst>
                                      </p:cBhvr>
                                      <p:tavLst>
                                        <p:tav tm="0">
                                          <p:val>
                                            <p:strVal val="#ppt_x"/>
                                          </p:val>
                                        </p:tav>
                                        <p:tav tm="100000">
                                          <p:val>
                                            <p:strVal val="#ppt_x"/>
                                          </p:val>
                                        </p:tav>
                                      </p:tavLst>
                                    </p:anim>
                                    <p:anim calcmode="lin" valueType="num">
                                      <p:cBhvr>
                                        <p:cTn id="71" dur="1000" fill="hold"/>
                                        <p:tgtEl>
                                          <p:spTgt spid="43"/>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46"/>
                                        </p:tgtEl>
                                        <p:attrNameLst>
                                          <p:attrName>style.visibility</p:attrName>
                                        </p:attrNameLst>
                                      </p:cBhvr>
                                      <p:to>
                                        <p:strVal val="visible"/>
                                      </p:to>
                                    </p:set>
                                    <p:animEffect transition="in" filter="fade">
                                      <p:cBhvr>
                                        <p:cTn id="74" dur="1000"/>
                                        <p:tgtEl>
                                          <p:spTgt spid="46"/>
                                        </p:tgtEl>
                                      </p:cBhvr>
                                    </p:animEffect>
                                    <p:anim calcmode="lin" valueType="num">
                                      <p:cBhvr>
                                        <p:cTn id="75" dur="1000" fill="hold"/>
                                        <p:tgtEl>
                                          <p:spTgt spid="46"/>
                                        </p:tgtEl>
                                        <p:attrNameLst>
                                          <p:attrName>ppt_x</p:attrName>
                                        </p:attrNameLst>
                                      </p:cBhvr>
                                      <p:tavLst>
                                        <p:tav tm="0">
                                          <p:val>
                                            <p:strVal val="#ppt_x"/>
                                          </p:val>
                                        </p:tav>
                                        <p:tav tm="100000">
                                          <p:val>
                                            <p:strVal val="#ppt_x"/>
                                          </p:val>
                                        </p:tav>
                                      </p:tavLst>
                                    </p:anim>
                                    <p:anim calcmode="lin" valueType="num">
                                      <p:cBhvr>
                                        <p:cTn id="76" dur="1000" fill="hold"/>
                                        <p:tgtEl>
                                          <p:spTgt spid="4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44"/>
                                        </p:tgtEl>
                                        <p:attrNameLst>
                                          <p:attrName>style.visibility</p:attrName>
                                        </p:attrNameLst>
                                      </p:cBhvr>
                                      <p:to>
                                        <p:strVal val="visible"/>
                                      </p:to>
                                    </p:set>
                                    <p:animEffect transition="in" filter="fade">
                                      <p:cBhvr>
                                        <p:cTn id="79" dur="1000"/>
                                        <p:tgtEl>
                                          <p:spTgt spid="44"/>
                                        </p:tgtEl>
                                      </p:cBhvr>
                                    </p:animEffect>
                                    <p:anim calcmode="lin" valueType="num">
                                      <p:cBhvr>
                                        <p:cTn id="80" dur="1000" fill="hold"/>
                                        <p:tgtEl>
                                          <p:spTgt spid="44"/>
                                        </p:tgtEl>
                                        <p:attrNameLst>
                                          <p:attrName>ppt_x</p:attrName>
                                        </p:attrNameLst>
                                      </p:cBhvr>
                                      <p:tavLst>
                                        <p:tav tm="0">
                                          <p:val>
                                            <p:strVal val="#ppt_x"/>
                                          </p:val>
                                        </p:tav>
                                        <p:tav tm="100000">
                                          <p:val>
                                            <p:strVal val="#ppt_x"/>
                                          </p:val>
                                        </p:tav>
                                      </p:tavLst>
                                    </p:anim>
                                    <p:anim calcmode="lin" valueType="num">
                                      <p:cBhvr>
                                        <p:cTn id="81"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4" grpId="0"/>
      <p:bldP spid="26" grpId="0"/>
      <p:bldP spid="28" grpId="0"/>
      <p:bldP spid="29" grpId="0"/>
      <p:bldP spid="30" grpId="0"/>
      <p:bldP spid="35" grpId="0"/>
      <p:bldP spid="36" grpId="0" animBg="1"/>
      <p:bldP spid="37" grpId="0"/>
      <p:bldP spid="40" grpId="0"/>
      <p:bldP spid="41" grpId="0" animBg="1"/>
      <p:bldP spid="42" grpId="0" animBg="1"/>
      <p:bldP spid="43" grpId="0"/>
      <p:bldP spid="44" grpId="0" animBg="1"/>
      <p:bldP spid="4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inus Sign 3">
            <a:extLst>
              <a:ext uri="{FF2B5EF4-FFF2-40B4-BE49-F238E27FC236}">
                <a16:creationId xmlns:a16="http://schemas.microsoft.com/office/drawing/2014/main" id="{30003BEE-8DA1-B67C-5999-37D7052AD8B9}"/>
              </a:ext>
            </a:extLst>
          </p:cNvPr>
          <p:cNvSpPr/>
          <p:nvPr/>
        </p:nvSpPr>
        <p:spPr>
          <a:xfrm>
            <a:off x="-674915" y="272142"/>
            <a:ext cx="5998029" cy="500743"/>
          </a:xfrm>
          <a:prstGeom prst="mathMinus">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3A1AA0B-C974-30FB-12E8-02DF8C7A0E07}"/>
              </a:ext>
            </a:extLst>
          </p:cNvPr>
          <p:cNvSpPr txBox="1"/>
          <p:nvPr/>
        </p:nvSpPr>
        <p:spPr>
          <a:xfrm>
            <a:off x="239486" y="76199"/>
            <a:ext cx="3973285" cy="391886"/>
          </a:xfrm>
          <a:prstGeom prst="rect">
            <a:avLst/>
          </a:prstGeom>
          <a:noFill/>
        </p:spPr>
        <p:txBody>
          <a:bodyPr wrap="square">
            <a:spAutoFit/>
          </a:bodyPr>
          <a:lstStyle/>
          <a:p>
            <a:pPr marL="0" marR="0" algn="ctr">
              <a:lnSpc>
                <a:spcPct val="115000"/>
              </a:lnSpc>
              <a:spcBef>
                <a:spcPts val="0"/>
              </a:spcBef>
              <a:spcAft>
                <a:spcPts val="800"/>
              </a:spcAft>
            </a:pPr>
            <a:r>
              <a:rPr lang="en-US" sz="1800" b="1" kern="100" dirty="0">
                <a:effectLst/>
                <a:latin typeface="Aptos" panose="020B0004020202020204" pitchFamily="34" charset="0"/>
                <a:ea typeface="Yu Mincho" panose="02020400000000000000" pitchFamily="18" charset="-128"/>
                <a:cs typeface="Arial" panose="020B0604020202020204" pitchFamily="34" charset="0"/>
              </a:rPr>
              <a:t>What the paper is going to say?</a:t>
            </a:r>
            <a:endParaRPr lang="en-US" sz="2000" kern="100" dirty="0">
              <a:effectLst/>
              <a:latin typeface="Aptos" panose="020B0004020202020204" pitchFamily="34" charset="0"/>
              <a:ea typeface="Yu Mincho" panose="02020400000000000000" pitchFamily="18" charset="-128"/>
              <a:cs typeface="Arial" panose="020B0604020202020204" pitchFamily="34" charset="0"/>
            </a:endParaRPr>
          </a:p>
        </p:txBody>
      </p:sp>
      <p:sp>
        <p:nvSpPr>
          <p:cNvPr id="7" name="Rectangle: Rounded Corners 6">
            <a:extLst>
              <a:ext uri="{FF2B5EF4-FFF2-40B4-BE49-F238E27FC236}">
                <a16:creationId xmlns:a16="http://schemas.microsoft.com/office/drawing/2014/main" id="{9266FA1C-6299-10A6-152F-DFDE8FD73807}"/>
              </a:ext>
            </a:extLst>
          </p:cNvPr>
          <p:cNvSpPr/>
          <p:nvPr/>
        </p:nvSpPr>
        <p:spPr>
          <a:xfrm>
            <a:off x="1110344" y="1347110"/>
            <a:ext cx="9185468" cy="734867"/>
          </a:xfrm>
          <a:prstGeom prst="roundRect">
            <a:avLst/>
          </a:prstGeom>
          <a:ln>
            <a:solidFill>
              <a:schemeClr val="accent4">
                <a:lumMod val="60000"/>
                <a:lumOff val="4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a:effectLst/>
                <a:latin typeface="Aptos" panose="020B0004020202020204" pitchFamily="34" charset="0"/>
                <a:ea typeface="Yu Mincho" panose="02020400000000000000" pitchFamily="18" charset="-128"/>
                <a:cs typeface="Arial" panose="020B0604020202020204" pitchFamily="34" charset="0"/>
              </a:rPr>
              <a:t>significant contributions to understanding migration decisions by addressing rational inattention </a:t>
            </a:r>
            <a:endParaRPr lang="en-US" sz="2000" dirty="0"/>
          </a:p>
        </p:txBody>
      </p:sp>
      <p:sp>
        <p:nvSpPr>
          <p:cNvPr id="8" name="Rectangle: Rounded Corners 7">
            <a:extLst>
              <a:ext uri="{FF2B5EF4-FFF2-40B4-BE49-F238E27FC236}">
                <a16:creationId xmlns:a16="http://schemas.microsoft.com/office/drawing/2014/main" id="{EDF4DDA1-0A2A-48D3-FDE0-BAA1EFA3F947}"/>
              </a:ext>
            </a:extLst>
          </p:cNvPr>
          <p:cNvSpPr/>
          <p:nvPr/>
        </p:nvSpPr>
        <p:spPr>
          <a:xfrm>
            <a:off x="1587242" y="2393738"/>
            <a:ext cx="9185468" cy="734867"/>
          </a:xfrm>
          <a:prstGeom prst="roundRect">
            <a:avLst/>
          </a:prstGeom>
          <a:ln>
            <a:solidFill>
              <a:schemeClr val="accent4">
                <a:lumMod val="60000"/>
                <a:lumOff val="4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a:effectLst/>
                <a:latin typeface="Aptos" panose="020B0004020202020204" pitchFamily="34" charset="0"/>
                <a:ea typeface="Yu Mincho" panose="02020400000000000000" pitchFamily="18" charset="-128"/>
                <a:cs typeface="Arial" panose="020B0604020202020204" pitchFamily="34" charset="0"/>
              </a:rPr>
              <a:t>when utility follows a specific distribution, all destination options are chosen with positive probability</a:t>
            </a:r>
            <a:endParaRPr lang="en-US" sz="2000" dirty="0"/>
          </a:p>
        </p:txBody>
      </p:sp>
      <p:sp>
        <p:nvSpPr>
          <p:cNvPr id="9" name="Rectangle: Rounded Corners 8">
            <a:extLst>
              <a:ext uri="{FF2B5EF4-FFF2-40B4-BE49-F238E27FC236}">
                <a16:creationId xmlns:a16="http://schemas.microsoft.com/office/drawing/2014/main" id="{E2517909-E38D-3EE4-1C96-876AA54F2176}"/>
              </a:ext>
            </a:extLst>
          </p:cNvPr>
          <p:cNvSpPr/>
          <p:nvPr/>
        </p:nvSpPr>
        <p:spPr>
          <a:xfrm>
            <a:off x="2033037" y="3429232"/>
            <a:ext cx="9185468" cy="734867"/>
          </a:xfrm>
          <a:prstGeom prst="roundRect">
            <a:avLst/>
          </a:prstGeom>
          <a:ln>
            <a:solidFill>
              <a:schemeClr val="accent4">
                <a:lumMod val="60000"/>
                <a:lumOff val="4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a:effectLst/>
                <a:latin typeface="Aptos" panose="020B0004020202020204" pitchFamily="34" charset="0"/>
                <a:ea typeface="Yu Mincho" panose="02020400000000000000" pitchFamily="18" charset="-128"/>
                <a:cs typeface="Arial" panose="020B0604020202020204" pitchFamily="34" charset="0"/>
              </a:rPr>
              <a:t>allows us to uncover systematic differences across origins in how migration flows respond to economic conditions in destination countries</a:t>
            </a:r>
            <a:endParaRPr lang="en-US" sz="2000" dirty="0"/>
          </a:p>
        </p:txBody>
      </p:sp>
      <p:sp>
        <p:nvSpPr>
          <p:cNvPr id="10" name="Rectangle: Rounded Corners 9">
            <a:extLst>
              <a:ext uri="{FF2B5EF4-FFF2-40B4-BE49-F238E27FC236}">
                <a16:creationId xmlns:a16="http://schemas.microsoft.com/office/drawing/2014/main" id="{6B299863-5C60-D4D3-554F-B5C6DCF3B472}"/>
              </a:ext>
            </a:extLst>
          </p:cNvPr>
          <p:cNvSpPr/>
          <p:nvPr/>
        </p:nvSpPr>
        <p:spPr>
          <a:xfrm>
            <a:off x="2592875" y="4512046"/>
            <a:ext cx="9185468" cy="734867"/>
          </a:xfrm>
          <a:prstGeom prst="roundRect">
            <a:avLst/>
          </a:prstGeom>
          <a:ln>
            <a:solidFill>
              <a:schemeClr val="accent4">
                <a:lumMod val="60000"/>
                <a:lumOff val="4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a:effectLst/>
                <a:latin typeface="Aptos" panose="020B0004020202020204" pitchFamily="34" charset="0"/>
                <a:ea typeface="Yu Mincho" panose="02020400000000000000" pitchFamily="18" charset="-128"/>
                <a:cs typeface="Arial" panose="020B0604020202020204" pitchFamily="34" charset="0"/>
              </a:rPr>
              <a:t>complex dynamics of migration decision-making and provides insights into how information frictions shape migration patterns</a:t>
            </a:r>
            <a:endParaRPr lang="en-US" sz="2000" dirty="0"/>
          </a:p>
        </p:txBody>
      </p:sp>
      <p:sp>
        <p:nvSpPr>
          <p:cNvPr id="14" name="Arrow: Right 13">
            <a:extLst>
              <a:ext uri="{FF2B5EF4-FFF2-40B4-BE49-F238E27FC236}">
                <a16:creationId xmlns:a16="http://schemas.microsoft.com/office/drawing/2014/main" id="{16359091-3F09-F19B-A85C-0CB2FD7570FC}"/>
              </a:ext>
            </a:extLst>
          </p:cNvPr>
          <p:cNvSpPr/>
          <p:nvPr/>
        </p:nvSpPr>
        <p:spPr>
          <a:xfrm>
            <a:off x="315686" y="1545814"/>
            <a:ext cx="587828" cy="337457"/>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776242FB-BD4A-E60D-9D00-8933E89744D0}"/>
              </a:ext>
            </a:extLst>
          </p:cNvPr>
          <p:cNvSpPr/>
          <p:nvPr/>
        </p:nvSpPr>
        <p:spPr>
          <a:xfrm>
            <a:off x="816430" y="2587085"/>
            <a:ext cx="587828" cy="337457"/>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7BD55D02-B003-01F6-BFB9-F35186A725D9}"/>
              </a:ext>
            </a:extLst>
          </p:cNvPr>
          <p:cNvSpPr/>
          <p:nvPr/>
        </p:nvSpPr>
        <p:spPr>
          <a:xfrm>
            <a:off x="1293328" y="3596002"/>
            <a:ext cx="587828" cy="337457"/>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1BBF8AB5-D0A3-53B8-D271-CFE895CE5BF7}"/>
              </a:ext>
            </a:extLst>
          </p:cNvPr>
          <p:cNvSpPr/>
          <p:nvPr/>
        </p:nvSpPr>
        <p:spPr>
          <a:xfrm>
            <a:off x="1932214" y="4710750"/>
            <a:ext cx="587828" cy="337457"/>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544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1A100D-4957-986F-9B96-268B3E265BF2}"/>
              </a:ext>
            </a:extLst>
          </p:cNvPr>
          <p:cNvPicPr>
            <a:picLocks noChangeAspect="1"/>
          </p:cNvPicPr>
          <p:nvPr/>
        </p:nvPicPr>
        <p:blipFill>
          <a:blip r:embed="rId2"/>
          <a:stretch>
            <a:fillRect/>
          </a:stretch>
        </p:blipFill>
        <p:spPr>
          <a:xfrm>
            <a:off x="233264" y="51770"/>
            <a:ext cx="500743" cy="500743"/>
          </a:xfrm>
          <a:prstGeom prst="rect">
            <a:avLst/>
          </a:prstGeom>
        </p:spPr>
      </p:pic>
      <p:sp>
        <p:nvSpPr>
          <p:cNvPr id="5" name="TextBox 4">
            <a:extLst>
              <a:ext uri="{FF2B5EF4-FFF2-40B4-BE49-F238E27FC236}">
                <a16:creationId xmlns:a16="http://schemas.microsoft.com/office/drawing/2014/main" id="{DA47C8D8-C11B-F1EB-4AF4-04095C6D1E82}"/>
              </a:ext>
            </a:extLst>
          </p:cNvPr>
          <p:cNvSpPr txBox="1"/>
          <p:nvPr/>
        </p:nvSpPr>
        <p:spPr>
          <a:xfrm>
            <a:off x="734007" y="92330"/>
            <a:ext cx="3113314" cy="369332"/>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Aptos" panose="020B0004020202020204" pitchFamily="34" charset="0"/>
              </a:rPr>
              <a:t>Theory Implementation</a:t>
            </a:r>
          </a:p>
        </p:txBody>
      </p:sp>
      <p:sp>
        <p:nvSpPr>
          <p:cNvPr id="7" name="TextBox 6">
            <a:extLst>
              <a:ext uri="{FF2B5EF4-FFF2-40B4-BE49-F238E27FC236}">
                <a16:creationId xmlns:a16="http://schemas.microsoft.com/office/drawing/2014/main" id="{26D00772-80A7-1384-CB6E-B8871ABE974B}"/>
              </a:ext>
            </a:extLst>
          </p:cNvPr>
          <p:cNvSpPr txBox="1"/>
          <p:nvPr/>
        </p:nvSpPr>
        <p:spPr>
          <a:xfrm>
            <a:off x="-38880" y="955319"/>
            <a:ext cx="5987143" cy="954107"/>
          </a:xfrm>
          <a:prstGeom prst="rect">
            <a:avLst/>
          </a:prstGeom>
          <a:noFill/>
        </p:spPr>
        <p:txBody>
          <a:bodyPr wrap="square">
            <a:spAutoFit/>
          </a:bodyPr>
          <a:lstStyle/>
          <a:p>
            <a:pPr marL="285750" indent="-285750">
              <a:buFont typeface="Wingdings" panose="05000000000000000000" pitchFamily="2" charset="2"/>
              <a:buChar char="§"/>
            </a:pPr>
            <a:r>
              <a:rPr lang="en-US" b="1" dirty="0">
                <a:effectLst/>
                <a:latin typeface="Aptos" panose="020B0004020202020204" pitchFamily="34" charset="0"/>
                <a:ea typeface="Yu Mincho" panose="02020400000000000000" pitchFamily="18" charset="-128"/>
                <a:cs typeface="Arial" panose="020B0604020202020204" pitchFamily="34" charset="0"/>
              </a:rPr>
              <a:t>These options are collectively referred to as the choice set.</a:t>
            </a:r>
          </a:p>
          <a:p>
            <a:pPr marL="285750" indent="-285750">
              <a:buFont typeface="Wingdings" panose="05000000000000000000" pitchFamily="2" charset="2"/>
              <a:buChar char="§"/>
            </a:pPr>
            <a:r>
              <a:rPr lang="en-US" b="1" dirty="0">
                <a:effectLst/>
                <a:latin typeface="Aptos" panose="020B0004020202020204" pitchFamily="34" charset="0"/>
                <a:ea typeface="Yu Mincho" panose="02020400000000000000" pitchFamily="18" charset="-128"/>
                <a:cs typeface="Arial" panose="020B0604020202020204" pitchFamily="34" charset="0"/>
              </a:rPr>
              <a:t>Each destination offers a certain level of </a:t>
            </a:r>
            <a:r>
              <a:rPr lang="en-US" sz="2000" b="1" dirty="0">
                <a:solidFill>
                  <a:srgbClr val="0070C0"/>
                </a:solidFill>
                <a:effectLst/>
                <a:latin typeface="Aptos" panose="020B0004020202020204" pitchFamily="34" charset="0"/>
                <a:ea typeface="Yu Mincho" panose="02020400000000000000" pitchFamily="18" charset="-128"/>
                <a:cs typeface="Arial" panose="020B0604020202020204" pitchFamily="34" charset="0"/>
              </a:rPr>
              <a:t>utility </a:t>
            </a:r>
            <a:r>
              <a:rPr lang="en-US" sz="2000" b="1" dirty="0">
                <a:solidFill>
                  <a:srgbClr val="0070C0"/>
                </a:solidFill>
                <a:latin typeface="Aptos" panose="020B0004020202020204" pitchFamily="34" charset="0"/>
                <a:ea typeface="Yu Mincho" panose="02020400000000000000" pitchFamily="18" charset="-128"/>
                <a:cs typeface="Arial" panose="020B0604020202020204" pitchFamily="34" charset="0"/>
              </a:rPr>
              <a:t>&gt;&gt;&gt;</a:t>
            </a:r>
            <a:endParaRPr lang="en-US" b="1" dirty="0">
              <a:latin typeface="Aptos" panose="020B0004020202020204" pitchFamily="34" charset="0"/>
              <a:ea typeface="Yu Mincho" panose="02020400000000000000" pitchFamily="18" charset="-128"/>
              <a:cs typeface="Arial" panose="020B0604020202020204" pitchFamily="34" charset="0"/>
            </a:endParaRPr>
          </a:p>
        </p:txBody>
      </p:sp>
      <p:sp>
        <p:nvSpPr>
          <p:cNvPr id="13" name="TextBox 12">
            <a:extLst>
              <a:ext uri="{FF2B5EF4-FFF2-40B4-BE49-F238E27FC236}">
                <a16:creationId xmlns:a16="http://schemas.microsoft.com/office/drawing/2014/main" id="{8DC95720-04B2-7B5E-04EB-6EB4B5057273}"/>
              </a:ext>
            </a:extLst>
          </p:cNvPr>
          <p:cNvSpPr txBox="1"/>
          <p:nvPr/>
        </p:nvSpPr>
        <p:spPr>
          <a:xfrm>
            <a:off x="5755044" y="1226621"/>
            <a:ext cx="3200404" cy="646331"/>
          </a:xfrm>
          <a:custGeom>
            <a:avLst/>
            <a:gdLst>
              <a:gd name="connsiteX0" fmla="*/ 0 w 3200404"/>
              <a:gd name="connsiteY0" fmla="*/ 0 h 646331"/>
              <a:gd name="connsiteX1" fmla="*/ 608077 w 3200404"/>
              <a:gd name="connsiteY1" fmla="*/ 0 h 646331"/>
              <a:gd name="connsiteX2" fmla="*/ 1248158 w 3200404"/>
              <a:gd name="connsiteY2" fmla="*/ 0 h 646331"/>
              <a:gd name="connsiteX3" fmla="*/ 1824230 w 3200404"/>
              <a:gd name="connsiteY3" fmla="*/ 0 h 646331"/>
              <a:gd name="connsiteX4" fmla="*/ 2528319 w 3200404"/>
              <a:gd name="connsiteY4" fmla="*/ 0 h 646331"/>
              <a:gd name="connsiteX5" fmla="*/ 3200404 w 3200404"/>
              <a:gd name="connsiteY5" fmla="*/ 0 h 646331"/>
              <a:gd name="connsiteX6" fmla="*/ 3200404 w 3200404"/>
              <a:gd name="connsiteY6" fmla="*/ 646331 h 646331"/>
              <a:gd name="connsiteX7" fmla="*/ 2560323 w 3200404"/>
              <a:gd name="connsiteY7" fmla="*/ 646331 h 646331"/>
              <a:gd name="connsiteX8" fmla="*/ 1952246 w 3200404"/>
              <a:gd name="connsiteY8" fmla="*/ 646331 h 646331"/>
              <a:gd name="connsiteX9" fmla="*/ 1312166 w 3200404"/>
              <a:gd name="connsiteY9" fmla="*/ 646331 h 646331"/>
              <a:gd name="connsiteX10" fmla="*/ 608077 w 3200404"/>
              <a:gd name="connsiteY10" fmla="*/ 646331 h 646331"/>
              <a:gd name="connsiteX11" fmla="*/ 0 w 3200404"/>
              <a:gd name="connsiteY11" fmla="*/ 646331 h 646331"/>
              <a:gd name="connsiteX12" fmla="*/ 0 w 3200404"/>
              <a:gd name="connsiteY12"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0404" h="646331" extrusionOk="0">
                <a:moveTo>
                  <a:pt x="0" y="0"/>
                </a:moveTo>
                <a:cubicBezTo>
                  <a:pt x="238615" y="-15447"/>
                  <a:pt x="375537" y="12707"/>
                  <a:pt x="608077" y="0"/>
                </a:cubicBezTo>
                <a:cubicBezTo>
                  <a:pt x="840617" y="-12707"/>
                  <a:pt x="1003273" y="29500"/>
                  <a:pt x="1248158" y="0"/>
                </a:cubicBezTo>
                <a:cubicBezTo>
                  <a:pt x="1493043" y="-29500"/>
                  <a:pt x="1618515" y="15827"/>
                  <a:pt x="1824230" y="0"/>
                </a:cubicBezTo>
                <a:cubicBezTo>
                  <a:pt x="2029945" y="-15827"/>
                  <a:pt x="2210035" y="2110"/>
                  <a:pt x="2528319" y="0"/>
                </a:cubicBezTo>
                <a:cubicBezTo>
                  <a:pt x="2846603" y="-2110"/>
                  <a:pt x="3045770" y="-7007"/>
                  <a:pt x="3200404" y="0"/>
                </a:cubicBezTo>
                <a:cubicBezTo>
                  <a:pt x="3173885" y="212606"/>
                  <a:pt x="3182227" y="365638"/>
                  <a:pt x="3200404" y="646331"/>
                </a:cubicBezTo>
                <a:cubicBezTo>
                  <a:pt x="2881790" y="614425"/>
                  <a:pt x="2775322" y="643061"/>
                  <a:pt x="2560323" y="646331"/>
                </a:cubicBezTo>
                <a:cubicBezTo>
                  <a:pt x="2345324" y="649601"/>
                  <a:pt x="2131772" y="630716"/>
                  <a:pt x="1952246" y="646331"/>
                </a:cubicBezTo>
                <a:cubicBezTo>
                  <a:pt x="1772720" y="661946"/>
                  <a:pt x="1472622" y="673668"/>
                  <a:pt x="1312166" y="646331"/>
                </a:cubicBezTo>
                <a:cubicBezTo>
                  <a:pt x="1151710" y="618994"/>
                  <a:pt x="900885" y="661983"/>
                  <a:pt x="608077" y="646331"/>
                </a:cubicBezTo>
                <a:cubicBezTo>
                  <a:pt x="315269" y="630679"/>
                  <a:pt x="265245" y="639827"/>
                  <a:pt x="0" y="646331"/>
                </a:cubicBezTo>
                <a:cubicBezTo>
                  <a:pt x="-6293" y="424581"/>
                  <a:pt x="25372" y="280625"/>
                  <a:pt x="0" y="0"/>
                </a:cubicBezTo>
                <a:close/>
              </a:path>
            </a:pathLst>
          </a:custGeom>
          <a:noFill/>
          <a:ln>
            <a:solidFill>
              <a:srgbClr val="0070C0"/>
            </a:solidFill>
            <a:extLst>
              <a:ext uri="{C807C97D-BFC1-408E-A445-0C87EB9F89A2}">
                <ask:lineSketchStyleProps xmlns:ask="http://schemas.microsoft.com/office/drawing/2018/sketchyshapes" sd="3279230924">
                  <a:prstGeom prst="rect">
                    <a:avLst/>
                  </a:prstGeom>
                  <ask:type>
                    <ask:lineSketchFreehand/>
                  </ask:type>
                </ask:lineSketchStyleProps>
              </a:ext>
            </a:extLst>
          </a:ln>
        </p:spPr>
        <p:txBody>
          <a:bodyPr wrap="square">
            <a:spAutoFit/>
          </a:bodyPr>
          <a:lstStyle/>
          <a:p>
            <a:r>
              <a:rPr lang="en-US" dirty="0">
                <a:latin typeface="Aptos" panose="020B0004020202020204" pitchFamily="34" charset="0"/>
              </a:rPr>
              <a:t>determined by factors like </a:t>
            </a:r>
            <a:r>
              <a:rPr lang="en-US" b="1" dirty="0">
                <a:latin typeface="Aptos" panose="020B0004020202020204" pitchFamily="34" charset="0"/>
              </a:rPr>
              <a:t>job</a:t>
            </a:r>
            <a:r>
              <a:rPr lang="en-US" dirty="0">
                <a:latin typeface="Aptos" panose="020B0004020202020204" pitchFamily="34" charset="0"/>
              </a:rPr>
              <a:t> opportunities </a:t>
            </a:r>
            <a:r>
              <a:rPr lang="en-US" b="1" dirty="0">
                <a:latin typeface="Aptos" panose="020B0004020202020204" pitchFamily="34" charset="0"/>
              </a:rPr>
              <a:t>and living costs</a:t>
            </a:r>
          </a:p>
        </p:txBody>
      </p:sp>
      <p:sp>
        <p:nvSpPr>
          <p:cNvPr id="15" name="TextBox 14">
            <a:extLst>
              <a:ext uri="{FF2B5EF4-FFF2-40B4-BE49-F238E27FC236}">
                <a16:creationId xmlns:a16="http://schemas.microsoft.com/office/drawing/2014/main" id="{594D4B15-7D49-2384-6214-56608CEA1B9A}"/>
              </a:ext>
            </a:extLst>
          </p:cNvPr>
          <p:cNvSpPr txBox="1"/>
          <p:nvPr/>
        </p:nvSpPr>
        <p:spPr>
          <a:xfrm>
            <a:off x="5547250" y="2991873"/>
            <a:ext cx="5812970" cy="923330"/>
          </a:xfrm>
          <a:prstGeom prst="rect">
            <a:avLst/>
          </a:prstGeom>
          <a:noFill/>
        </p:spPr>
        <p:txBody>
          <a:bodyPr wrap="square">
            <a:spAutoFit/>
          </a:bodyPr>
          <a:lstStyle/>
          <a:p>
            <a:pPr algn="just"/>
            <a:r>
              <a:rPr lang="en-US" dirty="0">
                <a:latin typeface="Aptos" panose="020B0004020202020204" pitchFamily="34" charset="0"/>
              </a:rPr>
              <a:t> They aim to </a:t>
            </a:r>
            <a:r>
              <a:rPr lang="en-US" b="1" dirty="0">
                <a:solidFill>
                  <a:schemeClr val="accent1"/>
                </a:solidFill>
                <a:latin typeface="Aptos" panose="020B0004020202020204" pitchFamily="34" charset="0"/>
              </a:rPr>
              <a:t>maximize their expected utility </a:t>
            </a:r>
            <a:r>
              <a:rPr lang="en-US" dirty="0">
                <a:latin typeface="Aptos" panose="020B0004020202020204" pitchFamily="34" charset="0"/>
              </a:rPr>
              <a:t>by selecting the </a:t>
            </a:r>
            <a:r>
              <a:rPr lang="en-US" dirty="0">
                <a:highlight>
                  <a:srgbClr val="FFFF00"/>
                </a:highlight>
                <a:latin typeface="Aptos" panose="020B0004020202020204" pitchFamily="34" charset="0"/>
              </a:rPr>
              <a:t>destination with the highest expected payoff </a:t>
            </a:r>
            <a:r>
              <a:rPr lang="en-US" dirty="0">
                <a:latin typeface="Aptos" panose="020B0004020202020204" pitchFamily="34" charset="0"/>
              </a:rPr>
              <a:t>based on the information they have.</a:t>
            </a:r>
          </a:p>
        </p:txBody>
      </p:sp>
      <p:grpSp>
        <p:nvGrpSpPr>
          <p:cNvPr id="30" name="Group 29">
            <a:extLst>
              <a:ext uri="{FF2B5EF4-FFF2-40B4-BE49-F238E27FC236}">
                <a16:creationId xmlns:a16="http://schemas.microsoft.com/office/drawing/2014/main" id="{EF298525-D9F2-4800-BB26-C483040107C9}"/>
              </a:ext>
            </a:extLst>
          </p:cNvPr>
          <p:cNvGrpSpPr/>
          <p:nvPr/>
        </p:nvGrpSpPr>
        <p:grpSpPr>
          <a:xfrm>
            <a:off x="174363" y="2206859"/>
            <a:ext cx="4574723" cy="1616962"/>
            <a:chOff x="174172" y="3694797"/>
            <a:chExt cx="4574723" cy="1616962"/>
          </a:xfrm>
        </p:grpSpPr>
        <p:pic>
          <p:nvPicPr>
            <p:cNvPr id="17" name="Graphic 16" descr="Walk with solid fill">
              <a:extLst>
                <a:ext uri="{FF2B5EF4-FFF2-40B4-BE49-F238E27FC236}">
                  <a16:creationId xmlns:a16="http://schemas.microsoft.com/office/drawing/2014/main" id="{ABB9C1A3-8061-7DD1-0DD7-F8E3B97A13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4172" y="4397359"/>
              <a:ext cx="914400" cy="914400"/>
            </a:xfrm>
            <a:prstGeom prst="rect">
              <a:avLst/>
            </a:prstGeom>
          </p:spPr>
        </p:pic>
        <p:cxnSp>
          <p:nvCxnSpPr>
            <p:cNvPr id="19" name="Straight Arrow Connector 18">
              <a:extLst>
                <a:ext uri="{FF2B5EF4-FFF2-40B4-BE49-F238E27FC236}">
                  <a16:creationId xmlns:a16="http://schemas.microsoft.com/office/drawing/2014/main" id="{4CFDCD07-478B-F1DC-4454-6D8CBC466FAC}"/>
                </a:ext>
              </a:extLst>
            </p:cNvPr>
            <p:cNvCxnSpPr>
              <a:cxnSpLocks/>
            </p:cNvCxnSpPr>
            <p:nvPr/>
          </p:nvCxnSpPr>
          <p:spPr>
            <a:xfrm>
              <a:off x="1175658" y="4985658"/>
              <a:ext cx="1676399" cy="0"/>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071FBDEE-8B78-405A-B9F7-D12C4FB249C9}"/>
                </a:ext>
              </a:extLst>
            </p:cNvPr>
            <p:cNvSpPr txBox="1"/>
            <p:nvPr/>
          </p:nvSpPr>
          <p:spPr>
            <a:xfrm>
              <a:off x="3072495" y="4547096"/>
              <a:ext cx="1676400" cy="646331"/>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Aptos" panose="020B0004020202020204" pitchFamily="34" charset="0"/>
                </a:rPr>
                <a:t>Gathering Information</a:t>
              </a:r>
            </a:p>
          </p:txBody>
        </p:sp>
        <p:pic>
          <p:nvPicPr>
            <p:cNvPr id="28" name="Graphic 27" descr="Coins outline">
              <a:extLst>
                <a:ext uri="{FF2B5EF4-FFF2-40B4-BE49-F238E27FC236}">
                  <a16:creationId xmlns:a16="http://schemas.microsoft.com/office/drawing/2014/main" id="{3096C182-9595-9756-9931-0C45D334DBB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38943" y="4233211"/>
              <a:ext cx="674914" cy="674914"/>
            </a:xfrm>
            <a:prstGeom prst="rect">
              <a:avLst/>
            </a:prstGeom>
          </p:spPr>
        </p:pic>
        <p:sp>
          <p:nvSpPr>
            <p:cNvPr id="29" name="TextBox 28">
              <a:extLst>
                <a:ext uri="{FF2B5EF4-FFF2-40B4-BE49-F238E27FC236}">
                  <a16:creationId xmlns:a16="http://schemas.microsoft.com/office/drawing/2014/main" id="{68542B40-B77E-6095-C31D-E5F3EE32C4C2}"/>
                </a:ext>
              </a:extLst>
            </p:cNvPr>
            <p:cNvSpPr txBox="1"/>
            <p:nvPr/>
          </p:nvSpPr>
          <p:spPr>
            <a:xfrm>
              <a:off x="1747158" y="3694797"/>
              <a:ext cx="2296885" cy="830997"/>
            </a:xfrm>
            <a:prstGeom prst="rect">
              <a:avLst/>
            </a:prstGeom>
            <a:noFill/>
          </p:spPr>
          <p:txBody>
            <a:bodyPr wrap="square" rtlCol="0">
              <a:spAutoFit/>
            </a:bodyPr>
            <a:lstStyle/>
            <a:p>
              <a:r>
                <a:rPr lang="en-US" sz="1600" dirty="0">
                  <a:solidFill>
                    <a:srgbClr val="C00000"/>
                  </a:solidFill>
                  <a:latin typeface="Aptos" panose="020B0004020202020204" pitchFamily="34" charset="0"/>
                </a:rPr>
                <a:t>Costly Process to obtain accurate information</a:t>
              </a:r>
            </a:p>
          </p:txBody>
        </p:sp>
      </p:grpSp>
      <p:grpSp>
        <p:nvGrpSpPr>
          <p:cNvPr id="35" name="Group 34">
            <a:extLst>
              <a:ext uri="{FF2B5EF4-FFF2-40B4-BE49-F238E27FC236}">
                <a16:creationId xmlns:a16="http://schemas.microsoft.com/office/drawing/2014/main" id="{C0908238-6F82-00D3-E8AD-650B8B43F33F}"/>
              </a:ext>
            </a:extLst>
          </p:cNvPr>
          <p:cNvGrpSpPr/>
          <p:nvPr/>
        </p:nvGrpSpPr>
        <p:grpSpPr>
          <a:xfrm>
            <a:off x="9176660" y="0"/>
            <a:ext cx="3015340" cy="3015340"/>
            <a:chOff x="9176660" y="0"/>
            <a:chExt cx="3015340" cy="3015340"/>
          </a:xfrm>
        </p:grpSpPr>
        <p:pic>
          <p:nvPicPr>
            <p:cNvPr id="1026" name="Picture 2" descr="Migration Icon Stock Illustrations – 6,981 Migration Icon Stock  Illustrations, Vectors &amp; Clipart - Dreamstime">
              <a:extLst>
                <a:ext uri="{FF2B5EF4-FFF2-40B4-BE49-F238E27FC236}">
                  <a16:creationId xmlns:a16="http://schemas.microsoft.com/office/drawing/2014/main" id="{93DAB8F1-B7CF-9336-6496-E2BABD109B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76660" y="0"/>
              <a:ext cx="3015340" cy="3015340"/>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95BAC53B-83D1-A219-68A5-0161B668B509}"/>
                </a:ext>
              </a:extLst>
            </p:cNvPr>
            <p:cNvSpPr txBox="1"/>
            <p:nvPr/>
          </p:nvSpPr>
          <p:spPr>
            <a:xfrm>
              <a:off x="9503230" y="2022514"/>
              <a:ext cx="914404" cy="307777"/>
            </a:xfrm>
            <a:prstGeom prst="rect">
              <a:avLst/>
            </a:prstGeom>
            <a:noFill/>
          </p:spPr>
          <p:txBody>
            <a:bodyPr wrap="square" rtlCol="0">
              <a:spAutoFit/>
            </a:bodyPr>
            <a:lstStyle/>
            <a:p>
              <a:r>
                <a:rPr lang="en-US" sz="1400" b="1" dirty="0"/>
                <a:t>Choice 1</a:t>
              </a:r>
            </a:p>
          </p:txBody>
        </p:sp>
        <p:sp>
          <p:nvSpPr>
            <p:cNvPr id="32" name="TextBox 31">
              <a:extLst>
                <a:ext uri="{FF2B5EF4-FFF2-40B4-BE49-F238E27FC236}">
                  <a16:creationId xmlns:a16="http://schemas.microsoft.com/office/drawing/2014/main" id="{1C0360E5-B4CF-9220-353D-1CC42AF18DEE}"/>
                </a:ext>
              </a:extLst>
            </p:cNvPr>
            <p:cNvSpPr txBox="1"/>
            <p:nvPr/>
          </p:nvSpPr>
          <p:spPr>
            <a:xfrm>
              <a:off x="9514121" y="661582"/>
              <a:ext cx="914404" cy="307777"/>
            </a:xfrm>
            <a:prstGeom prst="rect">
              <a:avLst/>
            </a:prstGeom>
            <a:noFill/>
          </p:spPr>
          <p:txBody>
            <a:bodyPr wrap="square" rtlCol="0">
              <a:spAutoFit/>
            </a:bodyPr>
            <a:lstStyle/>
            <a:p>
              <a:r>
                <a:rPr lang="en-US" sz="1400" b="1" dirty="0"/>
                <a:t>Choice 2</a:t>
              </a:r>
            </a:p>
          </p:txBody>
        </p:sp>
        <p:sp>
          <p:nvSpPr>
            <p:cNvPr id="33" name="TextBox 32">
              <a:extLst>
                <a:ext uri="{FF2B5EF4-FFF2-40B4-BE49-F238E27FC236}">
                  <a16:creationId xmlns:a16="http://schemas.microsoft.com/office/drawing/2014/main" id="{B4BBE8AD-6992-363F-0760-A27959188005}"/>
                </a:ext>
              </a:extLst>
            </p:cNvPr>
            <p:cNvSpPr txBox="1"/>
            <p:nvPr/>
          </p:nvSpPr>
          <p:spPr>
            <a:xfrm>
              <a:off x="10929259" y="1395899"/>
              <a:ext cx="914404" cy="307777"/>
            </a:xfrm>
            <a:prstGeom prst="rect">
              <a:avLst/>
            </a:prstGeom>
            <a:noFill/>
          </p:spPr>
          <p:txBody>
            <a:bodyPr wrap="square" rtlCol="0">
              <a:spAutoFit/>
            </a:bodyPr>
            <a:lstStyle/>
            <a:p>
              <a:r>
                <a:rPr lang="en-US" sz="1400" b="1" dirty="0"/>
                <a:t>Choice 3</a:t>
              </a:r>
            </a:p>
          </p:txBody>
        </p:sp>
        <p:sp>
          <p:nvSpPr>
            <p:cNvPr id="34" name="TextBox 33">
              <a:extLst>
                <a:ext uri="{FF2B5EF4-FFF2-40B4-BE49-F238E27FC236}">
                  <a16:creationId xmlns:a16="http://schemas.microsoft.com/office/drawing/2014/main" id="{E59ADD2E-0EF8-7D89-8A26-794E4AC2EFFD}"/>
                </a:ext>
              </a:extLst>
            </p:cNvPr>
            <p:cNvSpPr txBox="1"/>
            <p:nvPr/>
          </p:nvSpPr>
          <p:spPr>
            <a:xfrm>
              <a:off x="10395858" y="507693"/>
              <a:ext cx="914404" cy="307777"/>
            </a:xfrm>
            <a:prstGeom prst="rect">
              <a:avLst/>
            </a:prstGeom>
            <a:noFill/>
          </p:spPr>
          <p:txBody>
            <a:bodyPr wrap="square" rtlCol="0">
              <a:spAutoFit/>
            </a:bodyPr>
            <a:lstStyle/>
            <a:p>
              <a:r>
                <a:rPr lang="en-US" sz="1400" b="1" dirty="0"/>
                <a:t>Choice 4</a:t>
              </a:r>
            </a:p>
          </p:txBody>
        </p:sp>
      </p:grpSp>
      <p:sp>
        <p:nvSpPr>
          <p:cNvPr id="36" name="Arrow: Down 35">
            <a:extLst>
              <a:ext uri="{FF2B5EF4-FFF2-40B4-BE49-F238E27FC236}">
                <a16:creationId xmlns:a16="http://schemas.microsoft.com/office/drawing/2014/main" id="{DF718C8F-7B3A-5F4B-C849-9189F982B104}"/>
              </a:ext>
            </a:extLst>
          </p:cNvPr>
          <p:cNvSpPr/>
          <p:nvPr/>
        </p:nvSpPr>
        <p:spPr>
          <a:xfrm rot="16200000">
            <a:off x="4785925" y="3133892"/>
            <a:ext cx="423183" cy="496860"/>
          </a:xfrm>
          <a:prstGeom prst="downArrow">
            <a:avLst>
              <a:gd name="adj1" fmla="val 50000"/>
              <a:gd name="adj2" fmla="val 75723"/>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7" name="Minus Sign 36">
            <a:extLst>
              <a:ext uri="{FF2B5EF4-FFF2-40B4-BE49-F238E27FC236}">
                <a16:creationId xmlns:a16="http://schemas.microsoft.com/office/drawing/2014/main" id="{3EEB1DFD-5549-7874-6E9B-1A152797D3BD}"/>
              </a:ext>
            </a:extLst>
          </p:cNvPr>
          <p:cNvSpPr/>
          <p:nvPr/>
        </p:nvSpPr>
        <p:spPr>
          <a:xfrm>
            <a:off x="-831593" y="593073"/>
            <a:ext cx="6586637" cy="301901"/>
          </a:xfrm>
          <a:prstGeom prst="mathMinus">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AC5BE113-CABE-FCA8-E8F6-A703FF697305}"/>
              </a:ext>
            </a:extLst>
          </p:cNvPr>
          <p:cNvSpPr txBox="1"/>
          <p:nvPr/>
        </p:nvSpPr>
        <p:spPr>
          <a:xfrm>
            <a:off x="159980" y="4223651"/>
            <a:ext cx="10878519" cy="1200329"/>
          </a:xfrm>
          <a:prstGeom prst="rect">
            <a:avLst/>
          </a:prstGeom>
          <a:noFill/>
        </p:spPr>
        <p:txBody>
          <a:bodyPr wrap="square">
            <a:spAutoFit/>
          </a:bodyPr>
          <a:lstStyle/>
          <a:p>
            <a:pPr algn="just"/>
            <a:r>
              <a:rPr lang="en-US" sz="1800" dirty="0">
                <a:effectLst/>
                <a:latin typeface="Aptos" panose="020B0004020202020204" pitchFamily="34" charset="0"/>
                <a:ea typeface="Yu Mincho" panose="02020400000000000000" pitchFamily="18" charset="-128"/>
                <a:cs typeface="Arial" panose="020B0604020202020204" pitchFamily="34" charset="0"/>
              </a:rPr>
              <a:t>The probability of choosing a specific destination &gt;&gt;&gt; depends on both </a:t>
            </a:r>
            <a:r>
              <a:rPr lang="en-US" sz="1800" b="1" dirty="0">
                <a:solidFill>
                  <a:srgbClr val="C00000"/>
                </a:solidFill>
                <a:effectLst/>
                <a:latin typeface="Aptos" panose="020B0004020202020204" pitchFamily="34" charset="0"/>
                <a:ea typeface="Yu Mincho" panose="02020400000000000000" pitchFamily="18" charset="-128"/>
                <a:cs typeface="Arial" panose="020B0604020202020204" pitchFamily="34" charset="0"/>
              </a:rPr>
              <a:t>the person's belief about the utilities and the information they acquire.</a:t>
            </a:r>
          </a:p>
          <a:p>
            <a:pPr algn="just"/>
            <a:r>
              <a:rPr lang="en-US" sz="1800" dirty="0">
                <a:effectLst/>
                <a:latin typeface="Aptos" panose="020B0004020202020204" pitchFamily="34" charset="0"/>
                <a:ea typeface="Yu Mincho" panose="02020400000000000000" pitchFamily="18" charset="-128"/>
                <a:cs typeface="Arial" panose="020B0604020202020204" pitchFamily="34" charset="0"/>
              </a:rPr>
              <a:t> The model streamlines decision-making by linking acquired information directly to destination choices, simplifying the process to assess the likelihood of selecting each destination.</a:t>
            </a:r>
            <a:endParaRPr lang="en-US" dirty="0">
              <a:latin typeface="Aptos" panose="020B0004020202020204" pitchFamily="34" charset="0"/>
            </a:endParaRPr>
          </a:p>
        </p:txBody>
      </p:sp>
      <p:pic>
        <p:nvPicPr>
          <p:cNvPr id="39" name="Picture 38">
            <a:extLst>
              <a:ext uri="{FF2B5EF4-FFF2-40B4-BE49-F238E27FC236}">
                <a16:creationId xmlns:a16="http://schemas.microsoft.com/office/drawing/2014/main" id="{69B7EF53-57D8-2E79-EF80-94061975BC2A}"/>
              </a:ext>
            </a:extLst>
          </p:cNvPr>
          <p:cNvPicPr>
            <a:picLocks noChangeAspect="1"/>
          </p:cNvPicPr>
          <p:nvPr/>
        </p:nvPicPr>
        <p:blipFill>
          <a:blip r:embed="rId8"/>
          <a:stretch>
            <a:fillRect/>
          </a:stretch>
        </p:blipFill>
        <p:spPr>
          <a:xfrm>
            <a:off x="3594026" y="5423980"/>
            <a:ext cx="4859709" cy="1113938"/>
          </a:xfrm>
          <a:prstGeom prst="rect">
            <a:avLst/>
          </a:prstGeom>
        </p:spPr>
      </p:pic>
    </p:spTree>
    <p:extLst>
      <p:ext uri="{BB962C8B-B14F-4D97-AF65-F5344CB8AC3E}">
        <p14:creationId xmlns:p14="http://schemas.microsoft.com/office/powerpoint/2010/main" val="295197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barn(inVertical)">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bldP spid="15" grpId="0"/>
      <p:bldP spid="36" grpId="0" animBg="1"/>
      <p:bldP spid="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BEB4382-7E0A-1723-4C0E-D1F94D2AB120}"/>
              </a:ext>
            </a:extLst>
          </p:cNvPr>
          <p:cNvSpPr txBox="1"/>
          <p:nvPr/>
        </p:nvSpPr>
        <p:spPr>
          <a:xfrm>
            <a:off x="141513" y="169707"/>
            <a:ext cx="9720943" cy="646331"/>
          </a:xfrm>
          <a:prstGeom prst="rect">
            <a:avLst/>
          </a:prstGeom>
          <a:noFill/>
        </p:spPr>
        <p:txBody>
          <a:bodyPr wrap="square">
            <a:spAutoFit/>
          </a:bodyPr>
          <a:lstStyle/>
          <a:p>
            <a:r>
              <a:rPr lang="en-US" sz="1800" b="1" dirty="0">
                <a:effectLst/>
                <a:latin typeface="Aptos" panose="020B0004020202020204" pitchFamily="34" charset="0"/>
                <a:ea typeface="Yu Mincho" panose="02020400000000000000" pitchFamily="18" charset="-128"/>
                <a:cs typeface="Arial" panose="020B0604020202020204" pitchFamily="34" charset="0"/>
              </a:rPr>
              <a:t>The migrant's </a:t>
            </a:r>
            <a:r>
              <a:rPr lang="en-US" sz="1800" b="1" dirty="0">
                <a:effectLst/>
                <a:highlight>
                  <a:srgbClr val="FFFF00"/>
                </a:highlight>
                <a:latin typeface="Aptos" panose="020B0004020202020204" pitchFamily="34" charset="0"/>
                <a:ea typeface="Yu Mincho" panose="02020400000000000000" pitchFamily="18" charset="-128"/>
                <a:cs typeface="Arial" panose="020B0604020202020204" pitchFamily="34" charset="0"/>
              </a:rPr>
              <a:t>decision problem </a:t>
            </a:r>
            <a:r>
              <a:rPr lang="en-US" sz="1800" b="1" dirty="0">
                <a:effectLst/>
                <a:latin typeface="Aptos" panose="020B0004020202020204" pitchFamily="34" charset="0"/>
                <a:ea typeface="Yu Mincho" panose="02020400000000000000" pitchFamily="18" charset="-128"/>
                <a:cs typeface="Arial" panose="020B0604020202020204" pitchFamily="34" charset="0"/>
              </a:rPr>
              <a:t>is then expressed as </a:t>
            </a:r>
            <a:r>
              <a:rPr lang="en-US" sz="1800" b="1" dirty="0">
                <a:solidFill>
                  <a:srgbClr val="0070C0"/>
                </a:solidFill>
                <a:effectLst/>
                <a:latin typeface="Aptos" panose="020B0004020202020204" pitchFamily="34" charset="0"/>
                <a:ea typeface="Yu Mincho" panose="02020400000000000000" pitchFamily="18" charset="-128"/>
                <a:cs typeface="Arial" panose="020B0604020202020204" pitchFamily="34" charset="0"/>
              </a:rPr>
              <a:t>maximizing the expected payoff minus the cost of information acquisition</a:t>
            </a:r>
            <a:r>
              <a:rPr lang="en-US" sz="1800" b="1" dirty="0">
                <a:effectLst/>
                <a:latin typeface="Aptos" panose="020B0004020202020204" pitchFamily="34" charset="0"/>
                <a:ea typeface="Yu Mincho" panose="02020400000000000000" pitchFamily="18" charset="-128"/>
                <a:cs typeface="Arial" panose="020B0604020202020204" pitchFamily="34" charset="0"/>
              </a:rPr>
              <a:t>, subject to </a:t>
            </a:r>
            <a:r>
              <a:rPr lang="en-US" sz="1800" b="1" dirty="0">
                <a:effectLst/>
                <a:highlight>
                  <a:srgbClr val="FFFF00"/>
                </a:highlight>
                <a:latin typeface="Aptos" panose="020B0004020202020204" pitchFamily="34" charset="0"/>
                <a:ea typeface="Yu Mincho" panose="02020400000000000000" pitchFamily="18" charset="-128"/>
                <a:cs typeface="Arial" panose="020B0604020202020204" pitchFamily="34" charset="0"/>
              </a:rPr>
              <a:t>constraints</a:t>
            </a:r>
            <a:r>
              <a:rPr lang="en-US" sz="1800" b="1" dirty="0">
                <a:effectLst/>
                <a:latin typeface="Aptos" panose="020B0004020202020204" pitchFamily="34" charset="0"/>
                <a:ea typeface="Yu Mincho" panose="02020400000000000000" pitchFamily="18" charset="-128"/>
                <a:cs typeface="Arial" panose="020B0604020202020204" pitchFamily="34" charset="0"/>
              </a:rPr>
              <a:t>. </a:t>
            </a:r>
            <a:endParaRPr lang="en-US" b="1" dirty="0"/>
          </a:p>
        </p:txBody>
      </p:sp>
      <p:pic>
        <p:nvPicPr>
          <p:cNvPr id="7" name="Picture 6" descr="A math equations on a white background">
            <a:extLst>
              <a:ext uri="{FF2B5EF4-FFF2-40B4-BE49-F238E27FC236}">
                <a16:creationId xmlns:a16="http://schemas.microsoft.com/office/drawing/2014/main" id="{40298B58-265A-45E5-E0F6-ED24689714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192439"/>
            <a:ext cx="7896218" cy="4130676"/>
          </a:xfrm>
          <a:prstGeom prst="rect">
            <a:avLst/>
          </a:prstGeom>
        </p:spPr>
      </p:pic>
      <p:sp>
        <p:nvSpPr>
          <p:cNvPr id="9" name="Rectangle 8">
            <a:extLst>
              <a:ext uri="{FF2B5EF4-FFF2-40B4-BE49-F238E27FC236}">
                <a16:creationId xmlns:a16="http://schemas.microsoft.com/office/drawing/2014/main" id="{BF81F282-26B4-A33E-8101-710F2AEEC352}"/>
              </a:ext>
            </a:extLst>
          </p:cNvPr>
          <p:cNvSpPr/>
          <p:nvPr/>
        </p:nvSpPr>
        <p:spPr>
          <a:xfrm>
            <a:off x="925286" y="3037114"/>
            <a:ext cx="685800" cy="391886"/>
          </a:xfrm>
          <a:prstGeom prst="rect">
            <a:avLst/>
          </a:prstGeom>
          <a:noFill/>
          <a:ln w="28575" cap="flat" cmpd="sng" algn="ctr">
            <a:solidFill>
              <a:srgbClr val="FF0000"/>
            </a:solidFill>
            <a:prstDash val="solid"/>
            <a:round/>
            <a:headEnd type="none" w="med" len="med"/>
            <a:tailEnd type="none" w="med" len="med"/>
            <a:extLst>
              <a:ext uri="{C807C97D-BFC1-408E-A445-0C87EB9F89A2}">
                <ask:lineSketchStyleProps xmlns:ask="http://schemas.microsoft.com/office/drawing/2018/sketchyshapes" sd="1849008109">
                  <a:custGeom>
                    <a:avLst/>
                    <a:gdLst>
                      <a:gd name="connsiteX0" fmla="*/ 0 w 685800"/>
                      <a:gd name="connsiteY0" fmla="*/ 0 h 391886"/>
                      <a:gd name="connsiteX1" fmla="*/ 349758 w 685800"/>
                      <a:gd name="connsiteY1" fmla="*/ 0 h 391886"/>
                      <a:gd name="connsiteX2" fmla="*/ 685800 w 685800"/>
                      <a:gd name="connsiteY2" fmla="*/ 0 h 391886"/>
                      <a:gd name="connsiteX3" fmla="*/ 685800 w 685800"/>
                      <a:gd name="connsiteY3" fmla="*/ 391886 h 391886"/>
                      <a:gd name="connsiteX4" fmla="*/ 363474 w 685800"/>
                      <a:gd name="connsiteY4" fmla="*/ 391886 h 391886"/>
                      <a:gd name="connsiteX5" fmla="*/ 0 w 685800"/>
                      <a:gd name="connsiteY5" fmla="*/ 391886 h 391886"/>
                      <a:gd name="connsiteX6" fmla="*/ 0 w 685800"/>
                      <a:gd name="connsiteY6" fmla="*/ 0 h 39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 h="391886" extrusionOk="0">
                        <a:moveTo>
                          <a:pt x="0" y="0"/>
                        </a:moveTo>
                        <a:cubicBezTo>
                          <a:pt x="89374" y="-22437"/>
                          <a:pt x="266536" y="27147"/>
                          <a:pt x="349758" y="0"/>
                        </a:cubicBezTo>
                        <a:cubicBezTo>
                          <a:pt x="432980" y="-27147"/>
                          <a:pt x="615630" y="18161"/>
                          <a:pt x="685800" y="0"/>
                        </a:cubicBezTo>
                        <a:cubicBezTo>
                          <a:pt x="726715" y="125490"/>
                          <a:pt x="670167" y="224295"/>
                          <a:pt x="685800" y="391886"/>
                        </a:cubicBezTo>
                        <a:cubicBezTo>
                          <a:pt x="570032" y="423391"/>
                          <a:pt x="519628" y="388025"/>
                          <a:pt x="363474" y="391886"/>
                        </a:cubicBezTo>
                        <a:cubicBezTo>
                          <a:pt x="207320" y="395747"/>
                          <a:pt x="109553" y="360656"/>
                          <a:pt x="0" y="391886"/>
                        </a:cubicBezTo>
                        <a:cubicBezTo>
                          <a:pt x="-28592" y="221582"/>
                          <a:pt x="12051" y="164540"/>
                          <a:pt x="0" y="0"/>
                        </a:cubicBezTo>
                        <a:close/>
                      </a:path>
                    </a:pathLst>
                  </a:custGeom>
                  <ask:type>
                    <ask:lineSketchNone/>
                  </ask:type>
                </ask:lineSketchStyleProps>
              </a:ext>
            </a:extLst>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0" name="TextBox 9">
            <a:extLst>
              <a:ext uri="{FF2B5EF4-FFF2-40B4-BE49-F238E27FC236}">
                <a16:creationId xmlns:a16="http://schemas.microsoft.com/office/drawing/2014/main" id="{A1C77328-F110-B8EC-FEE3-B1964DC5104F}"/>
              </a:ext>
            </a:extLst>
          </p:cNvPr>
          <p:cNvSpPr txBox="1"/>
          <p:nvPr/>
        </p:nvSpPr>
        <p:spPr>
          <a:xfrm>
            <a:off x="141513" y="2649829"/>
            <a:ext cx="2068286" cy="369332"/>
          </a:xfrm>
          <a:prstGeom prst="rect">
            <a:avLst/>
          </a:prstGeom>
          <a:noFill/>
        </p:spPr>
        <p:txBody>
          <a:bodyPr wrap="square" rtlCol="0">
            <a:spAutoFit/>
          </a:bodyPr>
          <a:lstStyle/>
          <a:p>
            <a:r>
              <a:rPr lang="en-US" dirty="0">
                <a:solidFill>
                  <a:srgbClr val="FF0000"/>
                </a:solidFill>
              </a:rPr>
              <a:t>Cost function</a:t>
            </a:r>
          </a:p>
        </p:txBody>
      </p:sp>
      <p:sp>
        <p:nvSpPr>
          <p:cNvPr id="12" name="TextBox 11">
            <a:extLst>
              <a:ext uri="{FF2B5EF4-FFF2-40B4-BE49-F238E27FC236}">
                <a16:creationId xmlns:a16="http://schemas.microsoft.com/office/drawing/2014/main" id="{1C5F9BBE-8FE5-D2F8-C933-5F2FF78E8C2C}"/>
              </a:ext>
            </a:extLst>
          </p:cNvPr>
          <p:cNvSpPr txBox="1"/>
          <p:nvPr/>
        </p:nvSpPr>
        <p:spPr>
          <a:xfrm>
            <a:off x="9005207" y="3102563"/>
            <a:ext cx="3480707" cy="369332"/>
          </a:xfrm>
          <a:prstGeom prst="rect">
            <a:avLst/>
          </a:prstGeom>
          <a:noFill/>
        </p:spPr>
        <p:txBody>
          <a:bodyPr wrap="square">
            <a:spAutoFit/>
          </a:bodyPr>
          <a:lstStyle/>
          <a:p>
            <a:r>
              <a:rPr lang="en-US" sz="1800" b="1" dirty="0">
                <a:effectLst/>
                <a:latin typeface="Aptos" panose="020B0004020202020204" pitchFamily="34" charset="0"/>
                <a:ea typeface="Yu Mincho" panose="02020400000000000000" pitchFamily="18" charset="-128"/>
                <a:cs typeface="Arial" panose="020B0604020202020204" pitchFamily="34" charset="0"/>
              </a:rPr>
              <a:t>cost of acquiring information</a:t>
            </a:r>
            <a:endParaRPr lang="en-US" b="1" dirty="0"/>
          </a:p>
        </p:txBody>
      </p:sp>
      <p:pic>
        <p:nvPicPr>
          <p:cNvPr id="14" name="Graphic 13" descr="Circle with left arrow outline">
            <a:extLst>
              <a:ext uri="{FF2B5EF4-FFF2-40B4-BE49-F238E27FC236}">
                <a16:creationId xmlns:a16="http://schemas.microsoft.com/office/drawing/2014/main" id="{AEE86AC6-9231-E268-BD32-3F64E724E8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58875" y="2964063"/>
            <a:ext cx="646332" cy="646332"/>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51802AFD-0ABD-F12B-1C5D-9800CF811D99}"/>
                  </a:ext>
                </a:extLst>
              </p:cNvPr>
              <p:cNvSpPr txBox="1"/>
              <p:nvPr/>
            </p:nvSpPr>
            <p:spPr>
              <a:xfrm>
                <a:off x="6877050" y="3823989"/>
                <a:ext cx="4648199" cy="1754326"/>
              </a:xfrm>
              <a:prstGeom prst="rect">
                <a:avLst/>
              </a:prstGeom>
              <a:noFill/>
            </p:spPr>
            <p:txBody>
              <a:bodyPr wrap="square">
                <a:spAutoFit/>
              </a:bodyPr>
              <a:lstStyle/>
              <a:p>
                <a:r>
                  <a:rPr lang="en-US" dirty="0"/>
                  <a:t>constraints ensure that </a:t>
                </a:r>
                <a:r>
                  <a:rPr lang="en-US" b="1" dirty="0"/>
                  <a:t>probabilities are non-negative and sum to 1. </a:t>
                </a:r>
              </a:p>
              <a:p>
                <a:endParaRPr lang="en-US" dirty="0"/>
              </a:p>
              <a:p>
                <a:r>
                  <a:rPr lang="en-US" dirty="0"/>
                  <a:t>This problem is characterized by </a:t>
                </a:r>
                <a:r>
                  <a:rPr lang="en-US" b="1" dirty="0"/>
                  <a:t>the parameter (</a:t>
                </a:r>
                <a14:m>
                  <m:oMath xmlns:m="http://schemas.openxmlformats.org/officeDocument/2006/math">
                    <m:r>
                      <a:rPr lang="en-US" b="1" i="1">
                        <a:latin typeface="Cambria Math" panose="02040503050406030204" pitchFamily="18" charset="0"/>
                      </a:rPr>
                      <m:t>𝝀</m:t>
                    </m:r>
                  </m:oMath>
                </a14:m>
                <a:r>
                  <a:rPr lang="en-US" b="1" dirty="0"/>
                  <a:t> &gt; 0 ) </a:t>
                </a:r>
                <a:r>
                  <a:rPr lang="en-US" dirty="0"/>
                  <a:t>and </a:t>
                </a:r>
                <a:r>
                  <a:rPr lang="en-US" b="1" dirty="0"/>
                  <a:t>the distribution function ( f(v) ) </a:t>
                </a:r>
                <a:r>
                  <a:rPr lang="en-US" dirty="0"/>
                  <a:t>representing the </a:t>
                </a:r>
                <a:r>
                  <a:rPr lang="en-US" dirty="0">
                    <a:highlight>
                      <a:srgbClr val="FFFF00"/>
                    </a:highlight>
                  </a:rPr>
                  <a:t>payoff </a:t>
                </a:r>
                <a:r>
                  <a:rPr lang="en-US" dirty="0"/>
                  <a:t>distribution.</a:t>
                </a:r>
              </a:p>
            </p:txBody>
          </p:sp>
        </mc:Choice>
        <mc:Fallback xmlns="">
          <p:sp>
            <p:nvSpPr>
              <p:cNvPr id="16" name="TextBox 15">
                <a:extLst>
                  <a:ext uri="{FF2B5EF4-FFF2-40B4-BE49-F238E27FC236}">
                    <a16:creationId xmlns:a16="http://schemas.microsoft.com/office/drawing/2014/main" id="{51802AFD-0ABD-F12B-1C5D-9800CF811D99}"/>
                  </a:ext>
                </a:extLst>
              </p:cNvPr>
              <p:cNvSpPr txBox="1">
                <a:spLocks noRot="1" noChangeAspect="1" noMove="1" noResize="1" noEditPoints="1" noAdjustHandles="1" noChangeArrowheads="1" noChangeShapeType="1" noTextEdit="1"/>
              </p:cNvSpPr>
              <p:nvPr/>
            </p:nvSpPr>
            <p:spPr>
              <a:xfrm>
                <a:off x="6877050" y="3823989"/>
                <a:ext cx="4648199" cy="1754326"/>
              </a:xfrm>
              <a:prstGeom prst="rect">
                <a:avLst/>
              </a:prstGeom>
              <a:blipFill>
                <a:blip r:embed="rId5"/>
                <a:stretch>
                  <a:fillRect l="-1048" t="-1736" r="-786" b="-4514"/>
                </a:stretch>
              </a:blipFill>
            </p:spPr>
            <p:txBody>
              <a:bodyPr/>
              <a:lstStyle/>
              <a:p>
                <a:r>
                  <a:rPr lang="en-US">
                    <a:noFill/>
                  </a:rPr>
                  <a:t> </a:t>
                </a:r>
              </a:p>
            </p:txBody>
          </p:sp>
        </mc:Fallback>
      </mc:AlternateContent>
      <p:sp>
        <p:nvSpPr>
          <p:cNvPr id="18" name="Left Brace 17">
            <a:extLst>
              <a:ext uri="{FF2B5EF4-FFF2-40B4-BE49-F238E27FC236}">
                <a16:creationId xmlns:a16="http://schemas.microsoft.com/office/drawing/2014/main" id="{111D5A7E-0D94-5072-3296-735CBB8F2FFA}"/>
              </a:ext>
            </a:extLst>
          </p:cNvPr>
          <p:cNvSpPr/>
          <p:nvPr/>
        </p:nvSpPr>
        <p:spPr>
          <a:xfrm>
            <a:off x="6433457" y="3748895"/>
            <a:ext cx="443593" cy="1829420"/>
          </a:xfrm>
          <a:prstGeom prst="leftBrace">
            <a:avLst>
              <a:gd name="adj1" fmla="val 8333"/>
              <a:gd name="adj2" fmla="val 23410"/>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104648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2" grpId="0"/>
      <p:bldP spid="16" grpId="0"/>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41EC4E-7739-C91A-8078-CAD9CA522719}"/>
              </a:ext>
            </a:extLst>
          </p:cNvPr>
          <p:cNvPicPr>
            <a:picLocks noChangeAspect="1"/>
          </p:cNvPicPr>
          <p:nvPr/>
        </p:nvPicPr>
        <p:blipFill rotWithShape="1">
          <a:blip r:embed="rId2"/>
          <a:srcRect l="16591" t="12903" r="18499" b="12443"/>
          <a:stretch/>
        </p:blipFill>
        <p:spPr>
          <a:xfrm>
            <a:off x="108856" y="34987"/>
            <a:ext cx="766665" cy="881743"/>
          </a:xfrm>
          <a:prstGeom prst="rect">
            <a:avLst/>
          </a:prstGeom>
        </p:spPr>
      </p:pic>
      <p:sp>
        <p:nvSpPr>
          <p:cNvPr id="5" name="TextBox 4">
            <a:extLst>
              <a:ext uri="{FF2B5EF4-FFF2-40B4-BE49-F238E27FC236}">
                <a16:creationId xmlns:a16="http://schemas.microsoft.com/office/drawing/2014/main" id="{1570FE52-5E8E-32D1-A819-8FA717DEF786}"/>
              </a:ext>
            </a:extLst>
          </p:cNvPr>
          <p:cNvSpPr txBox="1"/>
          <p:nvPr/>
        </p:nvSpPr>
        <p:spPr>
          <a:xfrm>
            <a:off x="875521" y="106526"/>
            <a:ext cx="3113314" cy="369332"/>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Aptos" panose="020B0004020202020204" pitchFamily="34" charset="0"/>
              </a:rPr>
              <a:t>Solution for model</a:t>
            </a:r>
          </a:p>
        </p:txBody>
      </p:sp>
      <p:sp>
        <p:nvSpPr>
          <p:cNvPr id="7" name="TextBox 6">
            <a:extLst>
              <a:ext uri="{FF2B5EF4-FFF2-40B4-BE49-F238E27FC236}">
                <a16:creationId xmlns:a16="http://schemas.microsoft.com/office/drawing/2014/main" id="{86CDFEDC-4223-90F3-35BD-E20CC25283EC}"/>
              </a:ext>
            </a:extLst>
          </p:cNvPr>
          <p:cNvSpPr txBox="1"/>
          <p:nvPr/>
        </p:nvSpPr>
        <p:spPr>
          <a:xfrm>
            <a:off x="108856" y="1007645"/>
            <a:ext cx="7435722"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sz="1800" dirty="0">
                <a:effectLst/>
                <a:latin typeface="Aptos" panose="020B0004020202020204" pitchFamily="34" charset="0"/>
                <a:ea typeface="Yu Mincho" panose="02020400000000000000" pitchFamily="18" charset="-128"/>
                <a:cs typeface="Arial" panose="020B0604020202020204" pitchFamily="34" charset="0"/>
              </a:rPr>
              <a:t>finding the best way to decide </a:t>
            </a:r>
            <a:r>
              <a:rPr lang="en-US" sz="1800" b="1" dirty="0">
                <a:effectLst/>
                <a:latin typeface="Aptos" panose="020B0004020202020204" pitchFamily="34" charset="0"/>
                <a:ea typeface="Yu Mincho" panose="02020400000000000000" pitchFamily="18" charset="-128"/>
                <a:cs typeface="Arial" panose="020B0604020202020204" pitchFamily="34" charset="0"/>
              </a:rPr>
              <a:t>the likelihood of picking each destination </a:t>
            </a:r>
            <a:r>
              <a:rPr lang="en-US" sz="1800" dirty="0">
                <a:effectLst/>
                <a:latin typeface="Aptos" panose="020B0004020202020204" pitchFamily="34" charset="0"/>
                <a:ea typeface="Yu Mincho" panose="02020400000000000000" pitchFamily="18" charset="-128"/>
                <a:cs typeface="Arial" panose="020B0604020202020204" pitchFamily="34" charset="0"/>
              </a:rPr>
              <a:t>( presented by </a:t>
            </a:r>
            <a:r>
              <a:rPr lang="en-US" sz="1800" dirty="0" err="1">
                <a:effectLst/>
                <a:latin typeface="Aptos" panose="020B0004020202020204" pitchFamily="34" charset="0"/>
                <a:ea typeface="Yu Mincho" panose="02020400000000000000" pitchFamily="18" charset="-128"/>
                <a:cs typeface="Arial" panose="020B0604020202020204" pitchFamily="34" charset="0"/>
              </a:rPr>
              <a:t>Matějka</a:t>
            </a:r>
            <a:r>
              <a:rPr lang="en-US" sz="1800" dirty="0">
                <a:effectLst/>
                <a:latin typeface="Aptos" panose="020B0004020202020204" pitchFamily="34" charset="0"/>
                <a:ea typeface="Yu Mincho" panose="02020400000000000000" pitchFamily="18" charset="-128"/>
                <a:cs typeface="Arial" panose="020B0604020202020204" pitchFamily="34" charset="0"/>
              </a:rPr>
              <a:t> and McKay ,2015)</a:t>
            </a:r>
            <a:endParaRPr lang="en-US" dirty="0"/>
          </a:p>
        </p:txBody>
      </p:sp>
      <p:sp>
        <p:nvSpPr>
          <p:cNvPr id="11" name="TextBox 10">
            <a:extLst>
              <a:ext uri="{FF2B5EF4-FFF2-40B4-BE49-F238E27FC236}">
                <a16:creationId xmlns:a16="http://schemas.microsoft.com/office/drawing/2014/main" id="{6F330697-FF71-9E25-C400-D2BFD0E4958F}"/>
              </a:ext>
            </a:extLst>
          </p:cNvPr>
          <p:cNvSpPr txBox="1"/>
          <p:nvPr/>
        </p:nvSpPr>
        <p:spPr>
          <a:xfrm>
            <a:off x="10036628" y="2261813"/>
            <a:ext cx="838200" cy="523220"/>
          </a:xfrm>
          <a:prstGeom prst="rect">
            <a:avLst/>
          </a:prstGeom>
          <a:noFill/>
        </p:spPr>
        <p:txBody>
          <a:bodyPr wrap="square">
            <a:spAutoFit/>
          </a:bodyPr>
          <a:lstStyle/>
          <a:p>
            <a:r>
              <a:rPr lang="en-US" sz="2800" dirty="0">
                <a:latin typeface="Aptos" panose="020B0004020202020204" pitchFamily="34" charset="0"/>
              </a:rPr>
              <a:t>“</a:t>
            </a:r>
            <a:r>
              <a:rPr lang="el-GR" sz="2800" dirty="0">
                <a:latin typeface="Aptos" panose="020B0004020202020204" pitchFamily="34" charset="0"/>
              </a:rPr>
              <a:t>λ</a:t>
            </a:r>
            <a:r>
              <a:rPr lang="en-US" sz="2800" dirty="0">
                <a:latin typeface="Aptos" panose="020B0004020202020204" pitchFamily="34" charset="0"/>
              </a:rPr>
              <a:t>”</a:t>
            </a:r>
            <a:endParaRPr lang="en-US" dirty="0">
              <a:latin typeface="Aptos" panose="020B0004020202020204" pitchFamily="34" charset="0"/>
            </a:endParaRPr>
          </a:p>
        </p:txBody>
      </p:sp>
      <p:sp>
        <p:nvSpPr>
          <p:cNvPr id="13" name="TextBox 12">
            <a:extLst>
              <a:ext uri="{FF2B5EF4-FFF2-40B4-BE49-F238E27FC236}">
                <a16:creationId xmlns:a16="http://schemas.microsoft.com/office/drawing/2014/main" id="{ED319901-2A52-58B6-B52F-08012E3B04E3}"/>
              </a:ext>
            </a:extLst>
          </p:cNvPr>
          <p:cNvSpPr txBox="1"/>
          <p:nvPr/>
        </p:nvSpPr>
        <p:spPr>
          <a:xfrm>
            <a:off x="91748" y="1875689"/>
            <a:ext cx="6096000" cy="369332"/>
          </a:xfrm>
          <a:prstGeom prst="rect">
            <a:avLst/>
          </a:prstGeom>
          <a:noFill/>
        </p:spPr>
        <p:txBody>
          <a:bodyPr wrap="square">
            <a:spAutoFit/>
          </a:bodyPr>
          <a:lstStyle/>
          <a:p>
            <a:r>
              <a:rPr lang="en-US" sz="1800" b="1" dirty="0">
                <a:effectLst/>
                <a:latin typeface="Aptos" panose="020B0004020202020204" pitchFamily="34" charset="0"/>
                <a:ea typeface="Yu Mincho" panose="02020400000000000000" pitchFamily="18" charset="-128"/>
                <a:cs typeface="Arial" panose="020B0604020202020204" pitchFamily="34" charset="0"/>
              </a:rPr>
              <a:t>the likelihood of picking each destination </a:t>
            </a:r>
            <a:endParaRPr lang="en-US" dirty="0"/>
          </a:p>
        </p:txBody>
      </p:sp>
      <p:sp>
        <p:nvSpPr>
          <p:cNvPr id="14" name="Rectangle: Rounded Corners 13">
            <a:extLst>
              <a:ext uri="{FF2B5EF4-FFF2-40B4-BE49-F238E27FC236}">
                <a16:creationId xmlns:a16="http://schemas.microsoft.com/office/drawing/2014/main" id="{447260A5-3397-8065-781F-C2451B3DE501}"/>
              </a:ext>
            </a:extLst>
          </p:cNvPr>
          <p:cNvSpPr/>
          <p:nvPr/>
        </p:nvSpPr>
        <p:spPr>
          <a:xfrm>
            <a:off x="4579774" y="1944000"/>
            <a:ext cx="1807028" cy="52290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Benefits of each option</a:t>
            </a:r>
          </a:p>
        </p:txBody>
      </p:sp>
      <p:sp>
        <p:nvSpPr>
          <p:cNvPr id="16" name="Rectangle: Rounded Corners 15">
            <a:extLst>
              <a:ext uri="{FF2B5EF4-FFF2-40B4-BE49-F238E27FC236}">
                <a16:creationId xmlns:a16="http://schemas.microsoft.com/office/drawing/2014/main" id="{2F711BBE-DCEF-EC25-8DEB-7747A63CB4B6}"/>
              </a:ext>
            </a:extLst>
          </p:cNvPr>
          <p:cNvSpPr/>
          <p:nvPr/>
        </p:nvSpPr>
        <p:spPr>
          <a:xfrm>
            <a:off x="6977742" y="1944000"/>
            <a:ext cx="1807028" cy="52290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Cost of each option</a:t>
            </a:r>
          </a:p>
        </p:txBody>
      </p:sp>
      <p:sp>
        <p:nvSpPr>
          <p:cNvPr id="18" name="TextBox 17">
            <a:extLst>
              <a:ext uri="{FF2B5EF4-FFF2-40B4-BE49-F238E27FC236}">
                <a16:creationId xmlns:a16="http://schemas.microsoft.com/office/drawing/2014/main" id="{66FFF906-E8B1-FE04-21F8-7F4C8BAD1709}"/>
              </a:ext>
            </a:extLst>
          </p:cNvPr>
          <p:cNvSpPr txBox="1"/>
          <p:nvPr/>
        </p:nvSpPr>
        <p:spPr>
          <a:xfrm>
            <a:off x="8866415" y="2002568"/>
            <a:ext cx="3265714" cy="369332"/>
          </a:xfrm>
          <a:prstGeom prst="rect">
            <a:avLst/>
          </a:prstGeom>
          <a:noFill/>
        </p:spPr>
        <p:txBody>
          <a:bodyPr wrap="square">
            <a:spAutoFit/>
          </a:bodyPr>
          <a:lstStyle/>
          <a:p>
            <a:r>
              <a:rPr lang="en-US" sz="1800" dirty="0">
                <a:effectLst/>
                <a:latin typeface="Aptos" panose="020B0004020202020204" pitchFamily="34" charset="0"/>
                <a:ea typeface="Yu Mincho" panose="02020400000000000000" pitchFamily="18" charset="-128"/>
                <a:cs typeface="Arial" panose="020B0604020202020204" pitchFamily="34" charset="0"/>
              </a:rPr>
              <a:t>along with a parameter called</a:t>
            </a:r>
            <a:endParaRPr lang="en-US" dirty="0"/>
          </a:p>
        </p:txBody>
      </p:sp>
      <p:pic>
        <p:nvPicPr>
          <p:cNvPr id="20" name="Graphic 19" descr="Add outline">
            <a:extLst>
              <a:ext uri="{FF2B5EF4-FFF2-40B4-BE49-F238E27FC236}">
                <a16:creationId xmlns:a16="http://schemas.microsoft.com/office/drawing/2014/main" id="{DABAD25A-CBB7-3C19-76B0-5D08B67ACA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46200" y="2051163"/>
            <a:ext cx="272143" cy="272143"/>
          </a:xfrm>
          <a:prstGeom prst="rect">
            <a:avLst/>
          </a:prstGeom>
        </p:spPr>
      </p:pic>
      <p:pic>
        <p:nvPicPr>
          <p:cNvPr id="21" name="Picture 20" descr="A screenshot of a computer&#10;&#10;Description automatically generated">
            <a:extLst>
              <a:ext uri="{FF2B5EF4-FFF2-40B4-BE49-F238E27FC236}">
                <a16:creationId xmlns:a16="http://schemas.microsoft.com/office/drawing/2014/main" id="{C33B0D05-E1A1-EF85-DC57-C731588051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856" y="3429000"/>
            <a:ext cx="8338458" cy="3209165"/>
          </a:xfrm>
          <a:prstGeom prst="rect">
            <a:avLst/>
          </a:prstGeom>
          <a:ln>
            <a:solidFill>
              <a:schemeClr val="accent1"/>
            </a:solidFill>
          </a:ln>
        </p:spPr>
      </p:pic>
      <p:sp>
        <p:nvSpPr>
          <p:cNvPr id="23" name="TextBox 22">
            <a:extLst>
              <a:ext uri="{FF2B5EF4-FFF2-40B4-BE49-F238E27FC236}">
                <a16:creationId xmlns:a16="http://schemas.microsoft.com/office/drawing/2014/main" id="{9861E330-6EE8-739A-8639-9E9D5A247C6D}"/>
              </a:ext>
            </a:extLst>
          </p:cNvPr>
          <p:cNvSpPr txBox="1"/>
          <p:nvPr/>
        </p:nvSpPr>
        <p:spPr>
          <a:xfrm>
            <a:off x="8915400" y="3198167"/>
            <a:ext cx="3167744" cy="3354765"/>
          </a:xfrm>
          <a:prstGeom prst="rect">
            <a:avLst/>
          </a:prstGeom>
          <a:noFill/>
        </p:spPr>
        <p:txBody>
          <a:bodyPr wrap="square">
            <a:spAutoFit/>
          </a:bodyPr>
          <a:lstStyle/>
          <a:p>
            <a:r>
              <a:rPr lang="en-US" dirty="0">
                <a:latin typeface="Aptos" panose="020B0004020202020204" pitchFamily="34" charset="0"/>
              </a:rPr>
              <a:t>becomes simpler, focusing only on the overall chances of picking each destination. </a:t>
            </a:r>
          </a:p>
          <a:p>
            <a:r>
              <a:rPr lang="en-US" dirty="0"/>
              <a:t> </a:t>
            </a:r>
          </a:p>
          <a:p>
            <a:r>
              <a:rPr lang="en-US" sz="3200" b="1" dirty="0">
                <a:solidFill>
                  <a:srgbClr val="FF0000"/>
                </a:solidFill>
                <a:latin typeface="Aptos" panose="020B0004020202020204" pitchFamily="34" charset="0"/>
              </a:rPr>
              <a:t>But </a:t>
            </a:r>
          </a:p>
          <a:p>
            <a:endParaRPr lang="en-US" dirty="0"/>
          </a:p>
          <a:p>
            <a:r>
              <a:rPr lang="en-US" dirty="0">
                <a:latin typeface="Aptos" panose="020B0004020202020204" pitchFamily="34" charset="0"/>
              </a:rPr>
              <a:t>we don't know for </a:t>
            </a:r>
            <a:r>
              <a:rPr lang="en-US" b="1" dirty="0">
                <a:latin typeface="Aptos" panose="020B0004020202020204" pitchFamily="34" charset="0"/>
              </a:rPr>
              <a:t>sure which destinations are in( B ) and</a:t>
            </a:r>
            <a:r>
              <a:rPr lang="en-US" dirty="0">
                <a:latin typeface="Aptos" panose="020B0004020202020204" pitchFamily="34" charset="0"/>
              </a:rPr>
              <a:t> finding a straightforward solution to the simplified problem isn't easy.</a:t>
            </a:r>
          </a:p>
        </p:txBody>
      </p:sp>
      <p:sp>
        <p:nvSpPr>
          <p:cNvPr id="24" name="TextBox 23">
            <a:extLst>
              <a:ext uri="{FF2B5EF4-FFF2-40B4-BE49-F238E27FC236}">
                <a16:creationId xmlns:a16="http://schemas.microsoft.com/office/drawing/2014/main" id="{795CF792-5436-FD48-0BF4-7F5BB71403C1}"/>
              </a:ext>
            </a:extLst>
          </p:cNvPr>
          <p:cNvSpPr txBox="1"/>
          <p:nvPr/>
        </p:nvSpPr>
        <p:spPr>
          <a:xfrm>
            <a:off x="108856" y="2563923"/>
            <a:ext cx="2852058" cy="369332"/>
          </a:xfrm>
          <a:prstGeom prst="rect">
            <a:avLst/>
          </a:prstGeom>
          <a:noFill/>
        </p:spPr>
        <p:txBody>
          <a:bodyPr wrap="square" rtlCol="0">
            <a:spAutoFit/>
          </a:bodyPr>
          <a:lstStyle/>
          <a:p>
            <a:r>
              <a:rPr lang="en-US" b="1" dirty="0">
                <a:solidFill>
                  <a:srgbClr val="FF0000"/>
                </a:solidFill>
                <a:latin typeface="Aptos" panose="020B0004020202020204" pitchFamily="34" charset="0"/>
              </a:rPr>
              <a:t>Using Original formula</a:t>
            </a:r>
          </a:p>
        </p:txBody>
      </p:sp>
      <p:pic>
        <p:nvPicPr>
          <p:cNvPr id="28" name="Graphic 27" descr="Caret Down with solid fill">
            <a:extLst>
              <a:ext uri="{FF2B5EF4-FFF2-40B4-BE49-F238E27FC236}">
                <a16:creationId xmlns:a16="http://schemas.microsoft.com/office/drawing/2014/main" id="{8911DCDB-5659-AA2C-917A-88E8E70B233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9970" y="2773030"/>
            <a:ext cx="674915" cy="674915"/>
          </a:xfrm>
          <a:prstGeom prst="rect">
            <a:avLst/>
          </a:prstGeom>
        </p:spPr>
      </p:pic>
    </p:spTree>
    <p:extLst>
      <p:ext uri="{BB962C8B-B14F-4D97-AF65-F5344CB8AC3E}">
        <p14:creationId xmlns:p14="http://schemas.microsoft.com/office/powerpoint/2010/main" val="293810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BC09D4-FF18-6DC2-2F50-298D757FFCFF}"/>
              </a:ext>
            </a:extLst>
          </p:cNvPr>
          <p:cNvPicPr>
            <a:picLocks noChangeAspect="1"/>
          </p:cNvPicPr>
          <p:nvPr/>
        </p:nvPicPr>
        <p:blipFill>
          <a:blip r:embed="rId2"/>
          <a:stretch>
            <a:fillRect/>
          </a:stretch>
        </p:blipFill>
        <p:spPr>
          <a:xfrm>
            <a:off x="214139" y="187866"/>
            <a:ext cx="885318" cy="884396"/>
          </a:xfrm>
          <a:prstGeom prst="rect">
            <a:avLst/>
          </a:prstGeom>
        </p:spPr>
      </p:pic>
      <p:sp>
        <p:nvSpPr>
          <p:cNvPr id="5" name="TextBox 4">
            <a:extLst>
              <a:ext uri="{FF2B5EF4-FFF2-40B4-BE49-F238E27FC236}">
                <a16:creationId xmlns:a16="http://schemas.microsoft.com/office/drawing/2014/main" id="{B6397511-370F-631A-EEB3-278D7637012F}"/>
              </a:ext>
            </a:extLst>
          </p:cNvPr>
          <p:cNvSpPr txBox="1"/>
          <p:nvPr/>
        </p:nvSpPr>
        <p:spPr>
          <a:xfrm>
            <a:off x="1099457" y="456987"/>
            <a:ext cx="3004457" cy="400110"/>
          </a:xfrm>
          <a:prstGeom prst="rect">
            <a:avLst/>
          </a:prstGeom>
          <a:noFill/>
        </p:spPr>
        <p:txBody>
          <a:bodyPr wrap="square" rtlCol="0">
            <a:spAutoFit/>
          </a:bodyPr>
          <a:lstStyle/>
          <a:p>
            <a:r>
              <a:rPr lang="en-US" sz="2000" b="1" dirty="0"/>
              <a:t>Consideration set </a:t>
            </a:r>
          </a:p>
        </p:txBody>
      </p:sp>
      <p:grpSp>
        <p:nvGrpSpPr>
          <p:cNvPr id="10" name="Group 9">
            <a:extLst>
              <a:ext uri="{FF2B5EF4-FFF2-40B4-BE49-F238E27FC236}">
                <a16:creationId xmlns:a16="http://schemas.microsoft.com/office/drawing/2014/main" id="{B353F34B-4129-EF64-2F1E-AC0D13CB894B}"/>
              </a:ext>
            </a:extLst>
          </p:cNvPr>
          <p:cNvGrpSpPr/>
          <p:nvPr/>
        </p:nvGrpSpPr>
        <p:grpSpPr>
          <a:xfrm>
            <a:off x="-92197" y="1236621"/>
            <a:ext cx="6065387" cy="4916146"/>
            <a:chOff x="-122809" y="1568151"/>
            <a:chExt cx="6096000" cy="4549491"/>
          </a:xfrm>
        </p:grpSpPr>
        <p:sp>
          <p:nvSpPr>
            <p:cNvPr id="9" name="TextBox 8">
              <a:extLst>
                <a:ext uri="{FF2B5EF4-FFF2-40B4-BE49-F238E27FC236}">
                  <a16:creationId xmlns:a16="http://schemas.microsoft.com/office/drawing/2014/main" id="{921680F9-DCE3-818E-458D-563167FF3A85}"/>
                </a:ext>
              </a:extLst>
            </p:cNvPr>
            <p:cNvSpPr txBox="1"/>
            <p:nvPr/>
          </p:nvSpPr>
          <p:spPr>
            <a:xfrm>
              <a:off x="82232" y="1568151"/>
              <a:ext cx="5685918" cy="3161525"/>
            </a:xfrm>
            <a:prstGeom prst="rect">
              <a:avLst/>
            </a:prstGeom>
            <a:noFill/>
          </p:spPr>
          <p:txBody>
            <a:bodyPr wrap="square">
              <a:spAutoFit/>
            </a:bodyPr>
            <a:lstStyle/>
            <a:p>
              <a:pPr algn="ctr"/>
              <a:endParaRPr lang="en-US" dirty="0"/>
            </a:p>
            <a:p>
              <a:pPr algn="ctr"/>
              <a:endParaRPr lang="en-US" dirty="0"/>
            </a:p>
            <a:p>
              <a:pPr algn="ctr"/>
              <a:endParaRPr lang="en-US" dirty="0"/>
            </a:p>
            <a:p>
              <a:pPr algn="ctr"/>
              <a:r>
                <a:rPr lang="en-US" dirty="0"/>
                <a:t>Generally, </a:t>
              </a:r>
              <a:r>
                <a:rPr lang="en-US" b="1" dirty="0">
                  <a:solidFill>
                    <a:srgbClr val="C00000"/>
                  </a:solidFill>
                </a:rPr>
                <a:t>there are 2N - 1 possible sets. </a:t>
              </a:r>
              <a:r>
                <a:rPr lang="en-US" dirty="0"/>
                <a:t>However, when payoffs follow similar patterns, there are only </a:t>
              </a:r>
              <a:r>
                <a:rPr lang="en-US" b="1" dirty="0"/>
                <a:t>N subsets</a:t>
              </a:r>
              <a:r>
                <a:rPr lang="en-US" dirty="0"/>
                <a:t>, simplifying the decision process.</a:t>
              </a:r>
            </a:p>
            <a:p>
              <a:pPr algn="ctr"/>
              <a:endParaRPr lang="en-US" dirty="0"/>
            </a:p>
            <a:p>
              <a:pPr algn="ctr"/>
              <a:endParaRPr lang="en-US" dirty="0"/>
            </a:p>
            <a:p>
              <a:pPr algn="ctr"/>
              <a:endParaRPr lang="fa-IR" b="1" dirty="0"/>
            </a:p>
            <a:p>
              <a:pPr algn="ctr"/>
              <a:r>
                <a:rPr lang="en-US" b="1" dirty="0"/>
                <a:t>Payoff associated with each alternatives are different but follow similar distribution pattern.</a:t>
              </a:r>
            </a:p>
            <a:p>
              <a:pPr algn="ctr"/>
              <a:r>
                <a:rPr lang="en-US" b="1" dirty="0">
                  <a:solidFill>
                    <a:srgbClr val="C00000"/>
                  </a:solidFill>
                </a:rPr>
                <a:t>Then Narrow down to “N” subset.</a:t>
              </a:r>
              <a:endParaRPr lang="en-US" dirty="0">
                <a:solidFill>
                  <a:srgbClr val="C00000"/>
                </a:solidFill>
              </a:endParaRPr>
            </a:p>
          </p:txBody>
        </p:sp>
        <p:sp>
          <p:nvSpPr>
            <p:cNvPr id="14" name="TextBox 13">
              <a:extLst>
                <a:ext uri="{FF2B5EF4-FFF2-40B4-BE49-F238E27FC236}">
                  <a16:creationId xmlns:a16="http://schemas.microsoft.com/office/drawing/2014/main" id="{443C3DD4-CF95-C1BD-5BB5-CD3A84F2F133}"/>
                </a:ext>
              </a:extLst>
            </p:cNvPr>
            <p:cNvSpPr txBox="1"/>
            <p:nvPr/>
          </p:nvSpPr>
          <p:spPr>
            <a:xfrm>
              <a:off x="-122809" y="5519516"/>
              <a:ext cx="6096000" cy="598126"/>
            </a:xfrm>
            <a:prstGeom prst="rect">
              <a:avLst/>
            </a:prstGeom>
            <a:noFill/>
          </p:spPr>
          <p:txBody>
            <a:bodyPr wrap="square">
              <a:spAutoFit/>
            </a:bodyPr>
            <a:lstStyle/>
            <a:p>
              <a:pPr algn="ctr"/>
              <a:r>
                <a:rPr lang="en-US" b="1" u="sng" dirty="0"/>
                <a:t>Same distribution </a:t>
              </a:r>
              <a:r>
                <a:rPr lang="en-US" dirty="0"/>
                <a:t>Pattern among across alternatives</a:t>
              </a:r>
            </a:p>
            <a:p>
              <a:pPr algn="ctr"/>
              <a:r>
                <a:rPr lang="en-US" dirty="0"/>
                <a:t>To solving “</a:t>
              </a:r>
              <a:r>
                <a:rPr lang="en-US" i="1" u="sng" dirty="0">
                  <a:solidFill>
                    <a:srgbClr val="0070C0"/>
                  </a:solidFill>
                </a:rPr>
                <a:t>unconditional probabilities</a:t>
              </a:r>
              <a:r>
                <a:rPr lang="en-US" dirty="0"/>
                <a:t>”.</a:t>
              </a:r>
            </a:p>
          </p:txBody>
        </p:sp>
        <p:sp>
          <p:nvSpPr>
            <p:cNvPr id="40" name="TextBox 39">
              <a:extLst>
                <a:ext uri="{FF2B5EF4-FFF2-40B4-BE49-F238E27FC236}">
                  <a16:creationId xmlns:a16="http://schemas.microsoft.com/office/drawing/2014/main" id="{CF79438A-C60A-3F28-3E50-3F8374826741}"/>
                </a:ext>
              </a:extLst>
            </p:cNvPr>
            <p:cNvSpPr txBox="1"/>
            <p:nvPr/>
          </p:nvSpPr>
          <p:spPr>
            <a:xfrm>
              <a:off x="1249802" y="1739510"/>
              <a:ext cx="2570667"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b="1" dirty="0"/>
                <a:t>1-Complexity reduction</a:t>
              </a:r>
            </a:p>
          </p:txBody>
        </p:sp>
        <p:sp>
          <p:nvSpPr>
            <p:cNvPr id="41" name="Arrow: Down 40">
              <a:extLst>
                <a:ext uri="{FF2B5EF4-FFF2-40B4-BE49-F238E27FC236}">
                  <a16:creationId xmlns:a16="http://schemas.microsoft.com/office/drawing/2014/main" id="{2995DF2C-E5B9-891B-65D4-604433964937}"/>
                </a:ext>
              </a:extLst>
            </p:cNvPr>
            <p:cNvSpPr/>
            <p:nvPr/>
          </p:nvSpPr>
          <p:spPr>
            <a:xfrm>
              <a:off x="2350078" y="2099563"/>
              <a:ext cx="370114" cy="185058"/>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FEBD0B8A-9E44-9757-1F6D-1959FC15B5E9}"/>
                </a:ext>
              </a:extLst>
            </p:cNvPr>
            <p:cNvGrpSpPr/>
            <p:nvPr/>
          </p:nvGrpSpPr>
          <p:grpSpPr>
            <a:xfrm>
              <a:off x="1339421" y="3293936"/>
              <a:ext cx="2570667" cy="549478"/>
              <a:chOff x="1478402" y="3680950"/>
              <a:chExt cx="2570667" cy="549478"/>
            </a:xfrm>
          </p:grpSpPr>
          <p:sp>
            <p:nvSpPr>
              <p:cNvPr id="42" name="TextBox 41">
                <a:extLst>
                  <a:ext uri="{FF2B5EF4-FFF2-40B4-BE49-F238E27FC236}">
                    <a16:creationId xmlns:a16="http://schemas.microsoft.com/office/drawing/2014/main" id="{7B1C753E-67B8-7B65-6306-3C79AC460A1B}"/>
                  </a:ext>
                </a:extLst>
              </p:cNvPr>
              <p:cNvSpPr txBox="1"/>
              <p:nvPr/>
            </p:nvSpPr>
            <p:spPr>
              <a:xfrm>
                <a:off x="1478402" y="3680950"/>
                <a:ext cx="2570667"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b="1" dirty="0"/>
                  <a:t>2-Nested Structure</a:t>
                </a:r>
              </a:p>
            </p:txBody>
          </p:sp>
          <p:sp>
            <p:nvSpPr>
              <p:cNvPr id="43" name="Arrow: Down 42">
                <a:extLst>
                  <a:ext uri="{FF2B5EF4-FFF2-40B4-BE49-F238E27FC236}">
                    <a16:creationId xmlns:a16="http://schemas.microsoft.com/office/drawing/2014/main" id="{FF93952D-3183-9E83-4F5F-84134E738E2E}"/>
                  </a:ext>
                </a:extLst>
              </p:cNvPr>
              <p:cNvSpPr/>
              <p:nvPr/>
            </p:nvSpPr>
            <p:spPr>
              <a:xfrm>
                <a:off x="2535135" y="4045370"/>
                <a:ext cx="370114" cy="185058"/>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6BD78BFA-C81B-0DD5-39F0-6E689BF287A5}"/>
                </a:ext>
              </a:extLst>
            </p:cNvPr>
            <p:cNvGrpSpPr/>
            <p:nvPr/>
          </p:nvGrpSpPr>
          <p:grpSpPr>
            <a:xfrm>
              <a:off x="1339421" y="4843148"/>
              <a:ext cx="2570667" cy="561543"/>
              <a:chOff x="1478402" y="3767240"/>
              <a:chExt cx="2570667" cy="561543"/>
            </a:xfrm>
          </p:grpSpPr>
          <p:sp>
            <p:nvSpPr>
              <p:cNvPr id="46" name="TextBox 45">
                <a:extLst>
                  <a:ext uri="{FF2B5EF4-FFF2-40B4-BE49-F238E27FC236}">
                    <a16:creationId xmlns:a16="http://schemas.microsoft.com/office/drawing/2014/main" id="{D7CE76F5-0443-0AF1-F44A-D3019A7BCC1E}"/>
                  </a:ext>
                </a:extLst>
              </p:cNvPr>
              <p:cNvSpPr txBox="1"/>
              <p:nvPr/>
            </p:nvSpPr>
            <p:spPr>
              <a:xfrm>
                <a:off x="1478402" y="3767240"/>
                <a:ext cx="2570667"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b="1" dirty="0"/>
                  <a:t>3-simplified</a:t>
                </a:r>
              </a:p>
            </p:txBody>
          </p:sp>
          <p:sp>
            <p:nvSpPr>
              <p:cNvPr id="47" name="Arrow: Down 46">
                <a:extLst>
                  <a:ext uri="{FF2B5EF4-FFF2-40B4-BE49-F238E27FC236}">
                    <a16:creationId xmlns:a16="http://schemas.microsoft.com/office/drawing/2014/main" id="{C5078DFB-BF3B-5652-22FD-5CDF159FA210}"/>
                  </a:ext>
                </a:extLst>
              </p:cNvPr>
              <p:cNvSpPr/>
              <p:nvPr/>
            </p:nvSpPr>
            <p:spPr>
              <a:xfrm>
                <a:off x="2535136" y="4143725"/>
                <a:ext cx="370114" cy="185058"/>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grpSp>
      <p:pic>
        <p:nvPicPr>
          <p:cNvPr id="7" name="Picture 6">
            <a:extLst>
              <a:ext uri="{FF2B5EF4-FFF2-40B4-BE49-F238E27FC236}">
                <a16:creationId xmlns:a16="http://schemas.microsoft.com/office/drawing/2014/main" id="{5E7D409E-A19C-DFB6-BF65-1C117EAD694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r="5935" b="18673"/>
          <a:stretch/>
        </p:blipFill>
        <p:spPr>
          <a:xfrm>
            <a:off x="5963215" y="1575920"/>
            <a:ext cx="6055346" cy="700329"/>
          </a:xfrm>
          <a:prstGeom prst="roundRect">
            <a:avLst>
              <a:gd name="adj" fmla="val 8594"/>
            </a:avLst>
          </a:prstGeom>
          <a:solidFill>
            <a:srgbClr val="FFFFFF">
              <a:shade val="85000"/>
            </a:srgbClr>
          </a:solidFill>
          <a:ln>
            <a:solidFill>
              <a:schemeClr val="tx1"/>
            </a:solidFill>
          </a:ln>
          <a:effectLst>
            <a:reflection blurRad="12700" stA="38000" endPos="28000" dist="5000" dir="5400000" sy="-100000" algn="bl" rotWithShape="0"/>
          </a:effectLst>
        </p:spPr>
      </p:pic>
      <p:sp>
        <p:nvSpPr>
          <p:cNvPr id="16" name="TextBox 15">
            <a:extLst>
              <a:ext uri="{FF2B5EF4-FFF2-40B4-BE49-F238E27FC236}">
                <a16:creationId xmlns:a16="http://schemas.microsoft.com/office/drawing/2014/main" id="{FD589AD3-C9A1-D44C-D460-DAF7EC2A82FD}"/>
              </a:ext>
            </a:extLst>
          </p:cNvPr>
          <p:cNvSpPr txBox="1"/>
          <p:nvPr/>
        </p:nvSpPr>
        <p:spPr>
          <a:xfrm>
            <a:off x="5807522" y="363841"/>
            <a:ext cx="6139542" cy="646331"/>
          </a:xfrm>
          <a:prstGeom prst="rect">
            <a:avLst/>
          </a:prstGeom>
          <a:noFill/>
        </p:spPr>
        <p:txBody>
          <a:bodyPr wrap="square">
            <a:spAutoFit/>
          </a:bodyPr>
          <a:lstStyle/>
          <a:p>
            <a:pPr algn="ctr"/>
            <a:r>
              <a:rPr lang="en-US" dirty="0"/>
              <a:t>The </a:t>
            </a:r>
            <a:r>
              <a:rPr lang="en-US" b="1" dirty="0">
                <a:solidFill>
                  <a:srgbClr val="0070C0"/>
                </a:solidFill>
              </a:rPr>
              <a:t>consideration set </a:t>
            </a:r>
            <a:r>
              <a:rPr lang="en-US" dirty="0"/>
              <a:t>comprises </a:t>
            </a:r>
            <a:r>
              <a:rPr lang="en-US" b="1" dirty="0">
                <a:highlight>
                  <a:srgbClr val="FFFF00"/>
                </a:highlight>
              </a:rPr>
              <a:t>potential alternatives </a:t>
            </a:r>
            <a:r>
              <a:rPr lang="en-US" dirty="0"/>
              <a:t>for solving the maximization problem.</a:t>
            </a:r>
          </a:p>
        </p:txBody>
      </p:sp>
      <p:sp>
        <p:nvSpPr>
          <p:cNvPr id="17" name="Arrow: Down 16">
            <a:extLst>
              <a:ext uri="{FF2B5EF4-FFF2-40B4-BE49-F238E27FC236}">
                <a16:creationId xmlns:a16="http://schemas.microsoft.com/office/drawing/2014/main" id="{1ED2A4E5-73A9-C827-05D4-79993DC3D40D}"/>
              </a:ext>
            </a:extLst>
          </p:cNvPr>
          <p:cNvSpPr/>
          <p:nvPr/>
        </p:nvSpPr>
        <p:spPr>
          <a:xfrm>
            <a:off x="8223950" y="1021662"/>
            <a:ext cx="1012247" cy="429919"/>
          </a:xfrm>
          <a:prstGeom prst="downArrow">
            <a:avLst>
              <a:gd name="adj1" fmla="val 28492"/>
              <a:gd name="adj2" fmla="val 5000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grpSp>
        <p:nvGrpSpPr>
          <p:cNvPr id="24" name="Group 23">
            <a:extLst>
              <a:ext uri="{FF2B5EF4-FFF2-40B4-BE49-F238E27FC236}">
                <a16:creationId xmlns:a16="http://schemas.microsoft.com/office/drawing/2014/main" id="{16EFBDD1-9A70-0CEE-00FF-798B0EB2C924}"/>
              </a:ext>
            </a:extLst>
          </p:cNvPr>
          <p:cNvGrpSpPr/>
          <p:nvPr/>
        </p:nvGrpSpPr>
        <p:grpSpPr>
          <a:xfrm>
            <a:off x="6555690" y="2721259"/>
            <a:ext cx="4145734" cy="646331"/>
            <a:chOff x="5469674" y="2909724"/>
            <a:chExt cx="4297881" cy="646331"/>
          </a:xfrm>
        </p:grpSpPr>
        <p:sp>
          <p:nvSpPr>
            <p:cNvPr id="19" name="TextBox 18">
              <a:extLst>
                <a:ext uri="{FF2B5EF4-FFF2-40B4-BE49-F238E27FC236}">
                  <a16:creationId xmlns:a16="http://schemas.microsoft.com/office/drawing/2014/main" id="{F8B328EC-7284-A4CB-0896-B0A360128801}"/>
                </a:ext>
              </a:extLst>
            </p:cNvPr>
            <p:cNvSpPr txBox="1"/>
            <p:nvPr/>
          </p:nvSpPr>
          <p:spPr>
            <a:xfrm>
              <a:off x="5469674" y="2909724"/>
              <a:ext cx="4297881" cy="646331"/>
            </a:xfrm>
            <a:prstGeom prst="rect">
              <a:avLst/>
            </a:prstGeom>
            <a:noFill/>
          </p:spPr>
          <p:txBody>
            <a:bodyPr wrap="square" rtlCol="0">
              <a:spAutoFit/>
            </a:bodyPr>
            <a:lstStyle/>
            <a:p>
              <a:r>
                <a:rPr lang="en-US" dirty="0"/>
                <a:t>Represent </a:t>
              </a:r>
              <a:r>
                <a:rPr lang="en-US" b="1" dirty="0"/>
                <a:t>sum of values possible outcomes</a:t>
              </a:r>
              <a:r>
                <a:rPr lang="en-US" dirty="0"/>
                <a:t> of random variable </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1C3EBF8B-C3AC-4457-A7CF-2E135D3D3ED6}"/>
                    </a:ext>
                  </a:extLst>
                </p:cNvPr>
                <p:cNvSpPr txBox="1"/>
                <p:nvPr/>
              </p:nvSpPr>
              <p:spPr>
                <a:xfrm>
                  <a:off x="8404513" y="3133246"/>
                  <a:ext cx="35922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𝜀</m:t>
                        </m:r>
                      </m:oMath>
                    </m:oMathPara>
                  </a14:m>
                  <a:endParaRPr lang="en-US" dirty="0"/>
                </a:p>
              </p:txBody>
            </p:sp>
          </mc:Choice>
          <mc:Fallback xmlns="">
            <p:sp>
              <p:nvSpPr>
                <p:cNvPr id="23" name="TextBox 22">
                  <a:extLst>
                    <a:ext uri="{FF2B5EF4-FFF2-40B4-BE49-F238E27FC236}">
                      <a16:creationId xmlns:a16="http://schemas.microsoft.com/office/drawing/2014/main" id="{1C3EBF8B-C3AC-4457-A7CF-2E135D3D3ED6}"/>
                    </a:ext>
                  </a:extLst>
                </p:cNvPr>
                <p:cNvSpPr txBox="1">
                  <a:spLocks noRot="1" noChangeAspect="1" noMove="1" noResize="1" noEditPoints="1" noAdjustHandles="1" noChangeArrowheads="1" noChangeShapeType="1" noTextEdit="1"/>
                </p:cNvSpPr>
                <p:nvPr/>
              </p:nvSpPr>
              <p:spPr>
                <a:xfrm>
                  <a:off x="8404513" y="3133246"/>
                  <a:ext cx="359229" cy="369332"/>
                </a:xfrm>
                <a:prstGeom prst="rect">
                  <a:avLst/>
                </a:prstGeom>
                <a:blipFill>
                  <a:blip r:embed="rId5"/>
                  <a:stretch>
                    <a:fillRect/>
                  </a:stretch>
                </a:blipFill>
              </p:spPr>
              <p:txBody>
                <a:bodyPr/>
                <a:lstStyle/>
                <a:p>
                  <a:r>
                    <a:rPr lang="en-US">
                      <a:noFill/>
                    </a:rPr>
                    <a:t> </a:t>
                  </a:r>
                </a:p>
              </p:txBody>
            </p:sp>
          </mc:Fallback>
        </mc:AlternateContent>
      </p:grpSp>
      <p:cxnSp>
        <p:nvCxnSpPr>
          <p:cNvPr id="27" name="Connector: Elbow 26">
            <a:extLst>
              <a:ext uri="{FF2B5EF4-FFF2-40B4-BE49-F238E27FC236}">
                <a16:creationId xmlns:a16="http://schemas.microsoft.com/office/drawing/2014/main" id="{9F9655AC-C4A4-3DC7-B6FE-0B8D67DC7A88}"/>
              </a:ext>
            </a:extLst>
          </p:cNvPr>
          <p:cNvCxnSpPr>
            <a:cxnSpLocks/>
          </p:cNvCxnSpPr>
          <p:nvPr/>
        </p:nvCxnSpPr>
        <p:spPr>
          <a:xfrm rot="5400000">
            <a:off x="6302282" y="2439956"/>
            <a:ext cx="800732" cy="293915"/>
          </a:xfrm>
          <a:prstGeom prst="bentConnector4">
            <a:avLst>
              <a:gd name="adj1" fmla="val 29821"/>
              <a:gd name="adj2" fmla="val 277778"/>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CD67BCC0-1495-2239-5366-1AA432F3922B}"/>
              </a:ext>
            </a:extLst>
          </p:cNvPr>
          <p:cNvSpPr txBox="1"/>
          <p:nvPr/>
        </p:nvSpPr>
        <p:spPr>
          <a:xfrm>
            <a:off x="6403543" y="3618017"/>
            <a:ext cx="3329603" cy="646331"/>
          </a:xfrm>
          <a:prstGeom prst="rect">
            <a:avLst/>
          </a:prstGeom>
          <a:noFill/>
        </p:spPr>
        <p:txBody>
          <a:bodyPr wrap="square" rtlCol="0">
            <a:spAutoFit/>
          </a:bodyPr>
          <a:lstStyle/>
          <a:p>
            <a:pPr algn="ctr"/>
            <a:r>
              <a:rPr lang="en-US" dirty="0"/>
              <a:t>Represent </a:t>
            </a:r>
            <a:r>
              <a:rPr lang="en-US" b="1" dirty="0"/>
              <a:t>Payoff </a:t>
            </a:r>
            <a:r>
              <a:rPr lang="en-US" dirty="0"/>
              <a:t>associated with </a:t>
            </a:r>
            <a:r>
              <a:rPr lang="en-US" b="1" dirty="0"/>
              <a:t>alternatives</a:t>
            </a:r>
          </a:p>
        </p:txBody>
      </p:sp>
      <p:cxnSp>
        <p:nvCxnSpPr>
          <p:cNvPr id="37" name="Connector: Elbow 36">
            <a:extLst>
              <a:ext uri="{FF2B5EF4-FFF2-40B4-BE49-F238E27FC236}">
                <a16:creationId xmlns:a16="http://schemas.microsoft.com/office/drawing/2014/main" id="{081B8EF1-6B43-1A50-344A-27DA1A73112E}"/>
              </a:ext>
            </a:extLst>
          </p:cNvPr>
          <p:cNvCxnSpPr>
            <a:cxnSpLocks/>
            <a:stCxn id="51" idx="4"/>
            <a:endCxn id="34" idx="3"/>
          </p:cNvCxnSpPr>
          <p:nvPr/>
        </p:nvCxnSpPr>
        <p:spPr>
          <a:xfrm rot="5400000">
            <a:off x="9225242" y="2739673"/>
            <a:ext cx="1709415" cy="693605"/>
          </a:xfrm>
          <a:prstGeom prst="bent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015F6C31-6807-D6ED-C589-229EC088B2F0}"/>
              </a:ext>
            </a:extLst>
          </p:cNvPr>
          <p:cNvSpPr/>
          <p:nvPr/>
        </p:nvSpPr>
        <p:spPr>
          <a:xfrm>
            <a:off x="10028836" y="1508370"/>
            <a:ext cx="795829" cy="723398"/>
          </a:xfrm>
          <a:prstGeom prst="ellipse">
            <a:avLst/>
          </a:prstGeom>
          <a:noFill/>
          <a:ln w="190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A7491596-59C9-A7B4-596C-E7791D57FAC9}"/>
              </a:ext>
            </a:extLst>
          </p:cNvPr>
          <p:cNvCxnSpPr>
            <a:cxnSpLocks/>
          </p:cNvCxnSpPr>
          <p:nvPr/>
        </p:nvCxnSpPr>
        <p:spPr>
          <a:xfrm>
            <a:off x="10734294" y="2186547"/>
            <a:ext cx="7721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DD19FC4-836C-1453-5BA3-F0CBC491EE46}"/>
              </a:ext>
            </a:extLst>
          </p:cNvPr>
          <p:cNvCxnSpPr>
            <a:cxnSpLocks/>
          </p:cNvCxnSpPr>
          <p:nvPr/>
        </p:nvCxnSpPr>
        <p:spPr>
          <a:xfrm>
            <a:off x="7990881" y="2164776"/>
            <a:ext cx="7721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Connector: Elbow 62">
            <a:extLst>
              <a:ext uri="{FF2B5EF4-FFF2-40B4-BE49-F238E27FC236}">
                <a16:creationId xmlns:a16="http://schemas.microsoft.com/office/drawing/2014/main" id="{850C4C77-CE3D-FA42-D78C-73037792E34D}"/>
              </a:ext>
            </a:extLst>
          </p:cNvPr>
          <p:cNvCxnSpPr>
            <a:cxnSpLocks/>
          </p:cNvCxnSpPr>
          <p:nvPr/>
        </p:nvCxnSpPr>
        <p:spPr>
          <a:xfrm rot="16200000" flipH="1">
            <a:off x="10493527" y="2858595"/>
            <a:ext cx="1964766" cy="711112"/>
          </a:xfrm>
          <a:prstGeom prst="bentConnector3">
            <a:avLst>
              <a:gd name="adj1" fmla="val 50000"/>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53E05B35-854C-7751-B9AF-F6868C321554}"/>
              </a:ext>
            </a:extLst>
          </p:cNvPr>
          <p:cNvSpPr txBox="1"/>
          <p:nvPr/>
        </p:nvSpPr>
        <p:spPr>
          <a:xfrm>
            <a:off x="10186399" y="4258586"/>
            <a:ext cx="2005601" cy="646331"/>
          </a:xfrm>
          <a:prstGeom prst="rect">
            <a:avLst/>
          </a:prstGeom>
          <a:noFill/>
        </p:spPr>
        <p:txBody>
          <a:bodyPr wrap="square" rtlCol="0">
            <a:spAutoFit/>
          </a:bodyPr>
          <a:lstStyle/>
          <a:p>
            <a:pPr algn="ctr"/>
            <a:r>
              <a:rPr lang="en-US" dirty="0"/>
              <a:t>Probability </a:t>
            </a:r>
            <a:r>
              <a:rPr lang="en-US" b="1" dirty="0"/>
              <a:t>density</a:t>
            </a:r>
            <a:r>
              <a:rPr lang="en-US" dirty="0"/>
              <a:t> function</a:t>
            </a:r>
            <a:endParaRPr lang="en-US" b="1" dirty="0"/>
          </a:p>
        </p:txBody>
      </p:sp>
    </p:spTree>
    <p:extLst>
      <p:ext uri="{BB962C8B-B14F-4D97-AF65-F5344CB8AC3E}">
        <p14:creationId xmlns:p14="http://schemas.microsoft.com/office/powerpoint/2010/main" val="343385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par>
                                <p:cTn id="17" presetID="16" presetClass="entr" presetSubtype="21"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par>
                                <p:cTn id="27" presetID="53" presetClass="entr" presetSubtype="16"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p:cTn id="29" dur="500" fill="hold"/>
                                        <p:tgtEl>
                                          <p:spTgt spid="27"/>
                                        </p:tgtEl>
                                        <p:attrNameLst>
                                          <p:attrName>ppt_w</p:attrName>
                                        </p:attrNameLst>
                                      </p:cBhvr>
                                      <p:tavLst>
                                        <p:tav tm="0">
                                          <p:val>
                                            <p:fltVal val="0"/>
                                          </p:val>
                                        </p:tav>
                                        <p:tav tm="100000">
                                          <p:val>
                                            <p:strVal val="#ppt_w"/>
                                          </p:val>
                                        </p:tav>
                                      </p:tavLst>
                                    </p:anim>
                                    <p:anim calcmode="lin" valueType="num">
                                      <p:cBhvr>
                                        <p:cTn id="30" dur="500" fill="hold"/>
                                        <p:tgtEl>
                                          <p:spTgt spid="27"/>
                                        </p:tgtEl>
                                        <p:attrNameLst>
                                          <p:attrName>ppt_h</p:attrName>
                                        </p:attrNameLst>
                                      </p:cBhvr>
                                      <p:tavLst>
                                        <p:tav tm="0">
                                          <p:val>
                                            <p:fltVal val="0"/>
                                          </p:val>
                                        </p:tav>
                                        <p:tav tm="100000">
                                          <p:val>
                                            <p:strVal val="#ppt_h"/>
                                          </p:val>
                                        </p:tav>
                                      </p:tavLst>
                                    </p:anim>
                                    <p:animEffect transition="in" filter="fade">
                                      <p:cBhvr>
                                        <p:cTn id="31" dur="500"/>
                                        <p:tgtEl>
                                          <p:spTgt spid="27"/>
                                        </p:tgtEl>
                                      </p:cBhvr>
                                    </p:animEffect>
                                  </p:childTnLst>
                                </p:cTn>
                              </p:par>
                              <p:par>
                                <p:cTn id="32" presetID="53" presetClass="entr" presetSubtype="16" fill="hold" nodeType="withEffect">
                                  <p:stCondLst>
                                    <p:cond delay="0"/>
                                  </p:stCondLst>
                                  <p:childTnLst>
                                    <p:set>
                                      <p:cBhvr>
                                        <p:cTn id="33" dur="1" fill="hold">
                                          <p:stCondLst>
                                            <p:cond delay="0"/>
                                          </p:stCondLst>
                                        </p:cTn>
                                        <p:tgtEl>
                                          <p:spTgt spid="62"/>
                                        </p:tgtEl>
                                        <p:attrNameLst>
                                          <p:attrName>style.visibility</p:attrName>
                                        </p:attrNameLst>
                                      </p:cBhvr>
                                      <p:to>
                                        <p:strVal val="visible"/>
                                      </p:to>
                                    </p:set>
                                    <p:anim calcmode="lin" valueType="num">
                                      <p:cBhvr>
                                        <p:cTn id="34" dur="500" fill="hold"/>
                                        <p:tgtEl>
                                          <p:spTgt spid="62"/>
                                        </p:tgtEl>
                                        <p:attrNameLst>
                                          <p:attrName>ppt_w</p:attrName>
                                        </p:attrNameLst>
                                      </p:cBhvr>
                                      <p:tavLst>
                                        <p:tav tm="0">
                                          <p:val>
                                            <p:fltVal val="0"/>
                                          </p:val>
                                        </p:tav>
                                        <p:tav tm="100000">
                                          <p:val>
                                            <p:strVal val="#ppt_w"/>
                                          </p:val>
                                        </p:tav>
                                      </p:tavLst>
                                    </p:anim>
                                    <p:anim calcmode="lin" valueType="num">
                                      <p:cBhvr>
                                        <p:cTn id="35" dur="500" fill="hold"/>
                                        <p:tgtEl>
                                          <p:spTgt spid="62"/>
                                        </p:tgtEl>
                                        <p:attrNameLst>
                                          <p:attrName>ppt_h</p:attrName>
                                        </p:attrNameLst>
                                      </p:cBhvr>
                                      <p:tavLst>
                                        <p:tav tm="0">
                                          <p:val>
                                            <p:fltVal val="0"/>
                                          </p:val>
                                        </p:tav>
                                        <p:tav tm="100000">
                                          <p:val>
                                            <p:strVal val="#ppt_h"/>
                                          </p:val>
                                        </p:tav>
                                      </p:tavLst>
                                    </p:anim>
                                    <p:animEffect transition="in" filter="fade">
                                      <p:cBhvr>
                                        <p:cTn id="36" dur="500"/>
                                        <p:tgtEl>
                                          <p:spTgt spid="62"/>
                                        </p:tgtEl>
                                      </p:cBhvr>
                                    </p:animEffect>
                                  </p:childTnLst>
                                </p:cTn>
                              </p:par>
                              <p:par>
                                <p:cTn id="37" presetID="53" presetClass="entr" presetSubtype="16" fill="hold" nodeType="withEffect">
                                  <p:stCondLst>
                                    <p:cond delay="0"/>
                                  </p:stCondLst>
                                  <p:childTnLst>
                                    <p:set>
                                      <p:cBhvr>
                                        <p:cTn id="38" dur="1" fill="hold">
                                          <p:stCondLst>
                                            <p:cond delay="0"/>
                                          </p:stCondLst>
                                        </p:cTn>
                                        <p:tgtEl>
                                          <p:spTgt spid="37"/>
                                        </p:tgtEl>
                                        <p:attrNameLst>
                                          <p:attrName>style.visibility</p:attrName>
                                        </p:attrNameLst>
                                      </p:cBhvr>
                                      <p:to>
                                        <p:strVal val="visible"/>
                                      </p:to>
                                    </p:set>
                                    <p:anim calcmode="lin" valueType="num">
                                      <p:cBhvr>
                                        <p:cTn id="39" dur="500" fill="hold"/>
                                        <p:tgtEl>
                                          <p:spTgt spid="37"/>
                                        </p:tgtEl>
                                        <p:attrNameLst>
                                          <p:attrName>ppt_w</p:attrName>
                                        </p:attrNameLst>
                                      </p:cBhvr>
                                      <p:tavLst>
                                        <p:tav tm="0">
                                          <p:val>
                                            <p:fltVal val="0"/>
                                          </p:val>
                                        </p:tav>
                                        <p:tav tm="100000">
                                          <p:val>
                                            <p:strVal val="#ppt_w"/>
                                          </p:val>
                                        </p:tav>
                                      </p:tavLst>
                                    </p:anim>
                                    <p:anim calcmode="lin" valueType="num">
                                      <p:cBhvr>
                                        <p:cTn id="40" dur="500" fill="hold"/>
                                        <p:tgtEl>
                                          <p:spTgt spid="37"/>
                                        </p:tgtEl>
                                        <p:attrNameLst>
                                          <p:attrName>ppt_h</p:attrName>
                                        </p:attrNameLst>
                                      </p:cBhvr>
                                      <p:tavLst>
                                        <p:tav tm="0">
                                          <p:val>
                                            <p:fltVal val="0"/>
                                          </p:val>
                                        </p:tav>
                                        <p:tav tm="100000">
                                          <p:val>
                                            <p:strVal val="#ppt_h"/>
                                          </p:val>
                                        </p:tav>
                                      </p:tavLst>
                                    </p:anim>
                                    <p:animEffect transition="in" filter="fade">
                                      <p:cBhvr>
                                        <p:cTn id="41" dur="500"/>
                                        <p:tgtEl>
                                          <p:spTgt spid="37"/>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51"/>
                                        </p:tgtEl>
                                        <p:attrNameLst>
                                          <p:attrName>style.visibility</p:attrName>
                                        </p:attrNameLst>
                                      </p:cBhvr>
                                      <p:to>
                                        <p:strVal val="visible"/>
                                      </p:to>
                                    </p:set>
                                    <p:anim calcmode="lin" valueType="num">
                                      <p:cBhvr>
                                        <p:cTn id="44" dur="500" fill="hold"/>
                                        <p:tgtEl>
                                          <p:spTgt spid="51"/>
                                        </p:tgtEl>
                                        <p:attrNameLst>
                                          <p:attrName>ppt_w</p:attrName>
                                        </p:attrNameLst>
                                      </p:cBhvr>
                                      <p:tavLst>
                                        <p:tav tm="0">
                                          <p:val>
                                            <p:fltVal val="0"/>
                                          </p:val>
                                        </p:tav>
                                        <p:tav tm="100000">
                                          <p:val>
                                            <p:strVal val="#ppt_w"/>
                                          </p:val>
                                        </p:tav>
                                      </p:tavLst>
                                    </p:anim>
                                    <p:anim calcmode="lin" valueType="num">
                                      <p:cBhvr>
                                        <p:cTn id="45" dur="500" fill="hold"/>
                                        <p:tgtEl>
                                          <p:spTgt spid="51"/>
                                        </p:tgtEl>
                                        <p:attrNameLst>
                                          <p:attrName>ppt_h</p:attrName>
                                        </p:attrNameLst>
                                      </p:cBhvr>
                                      <p:tavLst>
                                        <p:tav tm="0">
                                          <p:val>
                                            <p:fltVal val="0"/>
                                          </p:val>
                                        </p:tav>
                                        <p:tav tm="100000">
                                          <p:val>
                                            <p:strVal val="#ppt_h"/>
                                          </p:val>
                                        </p:tav>
                                      </p:tavLst>
                                    </p:anim>
                                    <p:animEffect transition="in" filter="fade">
                                      <p:cBhvr>
                                        <p:cTn id="46" dur="500"/>
                                        <p:tgtEl>
                                          <p:spTgt spid="51"/>
                                        </p:tgtEl>
                                      </p:cBhvr>
                                    </p:animEffect>
                                  </p:childTnLst>
                                </p:cTn>
                              </p:par>
                              <p:par>
                                <p:cTn id="47" presetID="53" presetClass="entr" presetSubtype="16" fill="hold" nodeType="withEffect">
                                  <p:stCondLst>
                                    <p:cond delay="0"/>
                                  </p:stCondLst>
                                  <p:childTnLst>
                                    <p:set>
                                      <p:cBhvr>
                                        <p:cTn id="48" dur="1" fill="hold">
                                          <p:stCondLst>
                                            <p:cond delay="0"/>
                                          </p:stCondLst>
                                        </p:cTn>
                                        <p:tgtEl>
                                          <p:spTgt spid="59"/>
                                        </p:tgtEl>
                                        <p:attrNameLst>
                                          <p:attrName>style.visibility</p:attrName>
                                        </p:attrNameLst>
                                      </p:cBhvr>
                                      <p:to>
                                        <p:strVal val="visible"/>
                                      </p:to>
                                    </p:set>
                                    <p:anim calcmode="lin" valueType="num">
                                      <p:cBhvr>
                                        <p:cTn id="49" dur="500" fill="hold"/>
                                        <p:tgtEl>
                                          <p:spTgt spid="59"/>
                                        </p:tgtEl>
                                        <p:attrNameLst>
                                          <p:attrName>ppt_w</p:attrName>
                                        </p:attrNameLst>
                                      </p:cBhvr>
                                      <p:tavLst>
                                        <p:tav tm="0">
                                          <p:val>
                                            <p:fltVal val="0"/>
                                          </p:val>
                                        </p:tav>
                                        <p:tav tm="100000">
                                          <p:val>
                                            <p:strVal val="#ppt_w"/>
                                          </p:val>
                                        </p:tav>
                                      </p:tavLst>
                                    </p:anim>
                                    <p:anim calcmode="lin" valueType="num">
                                      <p:cBhvr>
                                        <p:cTn id="50" dur="500" fill="hold"/>
                                        <p:tgtEl>
                                          <p:spTgt spid="59"/>
                                        </p:tgtEl>
                                        <p:attrNameLst>
                                          <p:attrName>ppt_h</p:attrName>
                                        </p:attrNameLst>
                                      </p:cBhvr>
                                      <p:tavLst>
                                        <p:tav tm="0">
                                          <p:val>
                                            <p:fltVal val="0"/>
                                          </p:val>
                                        </p:tav>
                                        <p:tav tm="100000">
                                          <p:val>
                                            <p:strVal val="#ppt_h"/>
                                          </p:val>
                                        </p:tav>
                                      </p:tavLst>
                                    </p:anim>
                                    <p:animEffect transition="in" filter="fade">
                                      <p:cBhvr>
                                        <p:cTn id="51" dur="500"/>
                                        <p:tgtEl>
                                          <p:spTgt spid="59"/>
                                        </p:tgtEl>
                                      </p:cBhvr>
                                    </p:animEffect>
                                  </p:childTnLst>
                                </p:cTn>
                              </p:par>
                              <p:par>
                                <p:cTn id="52" presetID="53" presetClass="entr" presetSubtype="16" fill="hold" nodeType="withEffect">
                                  <p:stCondLst>
                                    <p:cond delay="0"/>
                                  </p:stCondLst>
                                  <p:childTnLst>
                                    <p:set>
                                      <p:cBhvr>
                                        <p:cTn id="53" dur="1" fill="hold">
                                          <p:stCondLst>
                                            <p:cond delay="0"/>
                                          </p:stCondLst>
                                        </p:cTn>
                                        <p:tgtEl>
                                          <p:spTgt spid="63"/>
                                        </p:tgtEl>
                                        <p:attrNameLst>
                                          <p:attrName>style.visibility</p:attrName>
                                        </p:attrNameLst>
                                      </p:cBhvr>
                                      <p:to>
                                        <p:strVal val="visible"/>
                                      </p:to>
                                    </p:set>
                                    <p:anim calcmode="lin" valueType="num">
                                      <p:cBhvr>
                                        <p:cTn id="54" dur="500" fill="hold"/>
                                        <p:tgtEl>
                                          <p:spTgt spid="63"/>
                                        </p:tgtEl>
                                        <p:attrNameLst>
                                          <p:attrName>ppt_w</p:attrName>
                                        </p:attrNameLst>
                                      </p:cBhvr>
                                      <p:tavLst>
                                        <p:tav tm="0">
                                          <p:val>
                                            <p:fltVal val="0"/>
                                          </p:val>
                                        </p:tav>
                                        <p:tav tm="100000">
                                          <p:val>
                                            <p:strVal val="#ppt_w"/>
                                          </p:val>
                                        </p:tav>
                                      </p:tavLst>
                                    </p:anim>
                                    <p:anim calcmode="lin" valueType="num">
                                      <p:cBhvr>
                                        <p:cTn id="55" dur="500" fill="hold"/>
                                        <p:tgtEl>
                                          <p:spTgt spid="63"/>
                                        </p:tgtEl>
                                        <p:attrNameLst>
                                          <p:attrName>ppt_h</p:attrName>
                                        </p:attrNameLst>
                                      </p:cBhvr>
                                      <p:tavLst>
                                        <p:tav tm="0">
                                          <p:val>
                                            <p:fltVal val="0"/>
                                          </p:val>
                                        </p:tav>
                                        <p:tav tm="100000">
                                          <p:val>
                                            <p:strVal val="#ppt_h"/>
                                          </p:val>
                                        </p:tav>
                                      </p:tavLst>
                                    </p:anim>
                                    <p:animEffect transition="in" filter="fade">
                                      <p:cBhvr>
                                        <p:cTn id="56" dur="500"/>
                                        <p:tgtEl>
                                          <p:spTgt spid="63"/>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65"/>
                                        </p:tgtEl>
                                        <p:attrNameLst>
                                          <p:attrName>style.visibility</p:attrName>
                                        </p:attrNameLst>
                                      </p:cBhvr>
                                      <p:to>
                                        <p:strVal val="visible"/>
                                      </p:to>
                                    </p:set>
                                    <p:anim calcmode="lin" valueType="num">
                                      <p:cBhvr>
                                        <p:cTn id="59" dur="500" fill="hold"/>
                                        <p:tgtEl>
                                          <p:spTgt spid="65"/>
                                        </p:tgtEl>
                                        <p:attrNameLst>
                                          <p:attrName>ppt_w</p:attrName>
                                        </p:attrNameLst>
                                      </p:cBhvr>
                                      <p:tavLst>
                                        <p:tav tm="0">
                                          <p:val>
                                            <p:fltVal val="0"/>
                                          </p:val>
                                        </p:tav>
                                        <p:tav tm="100000">
                                          <p:val>
                                            <p:strVal val="#ppt_w"/>
                                          </p:val>
                                        </p:tav>
                                      </p:tavLst>
                                    </p:anim>
                                    <p:anim calcmode="lin" valueType="num">
                                      <p:cBhvr>
                                        <p:cTn id="60" dur="500" fill="hold"/>
                                        <p:tgtEl>
                                          <p:spTgt spid="65"/>
                                        </p:tgtEl>
                                        <p:attrNameLst>
                                          <p:attrName>ppt_h</p:attrName>
                                        </p:attrNameLst>
                                      </p:cBhvr>
                                      <p:tavLst>
                                        <p:tav tm="0">
                                          <p:val>
                                            <p:fltVal val="0"/>
                                          </p:val>
                                        </p:tav>
                                        <p:tav tm="100000">
                                          <p:val>
                                            <p:strVal val="#ppt_h"/>
                                          </p:val>
                                        </p:tav>
                                      </p:tavLst>
                                    </p:anim>
                                    <p:animEffect transition="in" filter="fade">
                                      <p:cBhvr>
                                        <p:cTn id="61" dur="500"/>
                                        <p:tgtEl>
                                          <p:spTgt spid="65"/>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4"/>
                                        </p:tgtEl>
                                        <p:attrNameLst>
                                          <p:attrName>style.visibility</p:attrName>
                                        </p:attrNameLst>
                                      </p:cBhvr>
                                      <p:to>
                                        <p:strVal val="visible"/>
                                      </p:to>
                                    </p:set>
                                    <p:anim calcmode="lin" valueType="num">
                                      <p:cBhvr>
                                        <p:cTn id="64" dur="500" fill="hold"/>
                                        <p:tgtEl>
                                          <p:spTgt spid="34"/>
                                        </p:tgtEl>
                                        <p:attrNameLst>
                                          <p:attrName>ppt_w</p:attrName>
                                        </p:attrNameLst>
                                      </p:cBhvr>
                                      <p:tavLst>
                                        <p:tav tm="0">
                                          <p:val>
                                            <p:fltVal val="0"/>
                                          </p:val>
                                        </p:tav>
                                        <p:tav tm="100000">
                                          <p:val>
                                            <p:strVal val="#ppt_w"/>
                                          </p:val>
                                        </p:tav>
                                      </p:tavLst>
                                    </p:anim>
                                    <p:anim calcmode="lin" valueType="num">
                                      <p:cBhvr>
                                        <p:cTn id="65" dur="500" fill="hold"/>
                                        <p:tgtEl>
                                          <p:spTgt spid="34"/>
                                        </p:tgtEl>
                                        <p:attrNameLst>
                                          <p:attrName>ppt_h</p:attrName>
                                        </p:attrNameLst>
                                      </p:cBhvr>
                                      <p:tavLst>
                                        <p:tav tm="0">
                                          <p:val>
                                            <p:fltVal val="0"/>
                                          </p:val>
                                        </p:tav>
                                        <p:tav tm="100000">
                                          <p:val>
                                            <p:strVal val="#ppt_h"/>
                                          </p:val>
                                        </p:tav>
                                      </p:tavLst>
                                    </p:anim>
                                    <p:animEffect transition="in" filter="fade">
                                      <p:cBhvr>
                                        <p:cTn id="6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34" grpId="0"/>
      <p:bldP spid="51" grpId="0" animBg="1"/>
      <p:bldP spid="6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aph with lines and numbers&#10;&#10;Description automatically generated">
            <a:extLst>
              <a:ext uri="{FF2B5EF4-FFF2-40B4-BE49-F238E27FC236}">
                <a16:creationId xmlns:a16="http://schemas.microsoft.com/office/drawing/2014/main" id="{A7AE9D3B-D86A-2DF8-DE73-632A4BF0308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t="3067"/>
          <a:stretch/>
        </p:blipFill>
        <p:spPr bwMode="auto">
          <a:xfrm>
            <a:off x="5503350" y="1452105"/>
            <a:ext cx="6688650" cy="3418114"/>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131016B0-59C1-8552-DAAC-A8B844A111FD}"/>
              </a:ext>
            </a:extLst>
          </p:cNvPr>
          <p:cNvPicPr>
            <a:picLocks noChangeAspect="1"/>
          </p:cNvPicPr>
          <p:nvPr/>
        </p:nvPicPr>
        <p:blipFill>
          <a:blip r:embed="rId4"/>
          <a:stretch>
            <a:fillRect/>
          </a:stretch>
        </p:blipFill>
        <p:spPr>
          <a:xfrm>
            <a:off x="0" y="0"/>
            <a:ext cx="953225" cy="953225"/>
          </a:xfrm>
          <a:prstGeom prst="rect">
            <a:avLst/>
          </a:prstGeom>
        </p:spPr>
      </p:pic>
      <p:sp>
        <p:nvSpPr>
          <p:cNvPr id="7" name="TextBox 6">
            <a:extLst>
              <a:ext uri="{FF2B5EF4-FFF2-40B4-BE49-F238E27FC236}">
                <a16:creationId xmlns:a16="http://schemas.microsoft.com/office/drawing/2014/main" id="{3A9825DC-1435-08D8-78FF-A1469007FAA1}"/>
              </a:ext>
            </a:extLst>
          </p:cNvPr>
          <p:cNvSpPr txBox="1"/>
          <p:nvPr/>
        </p:nvSpPr>
        <p:spPr>
          <a:xfrm>
            <a:off x="859971" y="291946"/>
            <a:ext cx="3145972" cy="369332"/>
          </a:xfrm>
          <a:prstGeom prst="rect">
            <a:avLst/>
          </a:prstGeom>
          <a:noFill/>
        </p:spPr>
        <p:txBody>
          <a:bodyPr wrap="square">
            <a:spAutoFit/>
          </a:bodyPr>
          <a:lstStyle/>
          <a:p>
            <a:pPr algn="ctr"/>
            <a:r>
              <a:rPr lang="en-US" b="1" dirty="0">
                <a:latin typeface="Aptos" panose="020B0004020202020204" pitchFamily="34" charset="0"/>
              </a:rPr>
              <a:t>Optimal cost of information </a:t>
            </a:r>
          </a:p>
        </p:txBody>
      </p:sp>
      <p:sp>
        <p:nvSpPr>
          <p:cNvPr id="8" name="TextBox 7">
            <a:extLst>
              <a:ext uri="{FF2B5EF4-FFF2-40B4-BE49-F238E27FC236}">
                <a16:creationId xmlns:a16="http://schemas.microsoft.com/office/drawing/2014/main" id="{1771CD30-79BA-7A9D-2E0C-BA10A68BAE21}"/>
              </a:ext>
            </a:extLst>
          </p:cNvPr>
          <p:cNvSpPr txBox="1"/>
          <p:nvPr/>
        </p:nvSpPr>
        <p:spPr>
          <a:xfrm>
            <a:off x="272142" y="1284514"/>
            <a:ext cx="5225143" cy="2031325"/>
          </a:xfrm>
          <a:prstGeom prst="rect">
            <a:avLst/>
          </a:prstGeom>
          <a:noFill/>
        </p:spPr>
        <p:txBody>
          <a:bodyPr wrap="square" rtlCol="0">
            <a:spAutoFit/>
          </a:bodyPr>
          <a:lstStyle/>
          <a:p>
            <a:r>
              <a:rPr lang="en-US" b="1" dirty="0">
                <a:latin typeface="Aptos" panose="020B0004020202020204" pitchFamily="34" charset="0"/>
              </a:rPr>
              <a:t>Procedure of optimization of information acquisitions :</a:t>
            </a:r>
          </a:p>
          <a:p>
            <a:pPr marL="342900" indent="-342900">
              <a:buFont typeface="+mj-lt"/>
              <a:buAutoNum type="arabicPeriod"/>
            </a:pPr>
            <a:r>
              <a:rPr lang="en-US" dirty="0">
                <a:latin typeface="Aptos" panose="020B0004020202020204" pitchFamily="34" charset="0"/>
              </a:rPr>
              <a:t> we </a:t>
            </a:r>
            <a:r>
              <a:rPr lang="en-US" dirty="0">
                <a:solidFill>
                  <a:srgbClr val="C00000"/>
                </a:solidFill>
                <a:latin typeface="Aptos" panose="020B0004020202020204" pitchFamily="34" charset="0"/>
              </a:rPr>
              <a:t>simplify the model </a:t>
            </a:r>
            <a:r>
              <a:rPr lang="en-US" dirty="0">
                <a:latin typeface="Aptos" panose="020B0004020202020204" pitchFamily="34" charset="0"/>
              </a:rPr>
              <a:t>to just </a:t>
            </a:r>
            <a:r>
              <a:rPr lang="en-US" b="1" dirty="0">
                <a:solidFill>
                  <a:srgbClr val="C00000"/>
                </a:solidFill>
                <a:latin typeface="Aptos" panose="020B0004020202020204" pitchFamily="34" charset="0"/>
              </a:rPr>
              <a:t>two alternatives</a:t>
            </a:r>
          </a:p>
          <a:p>
            <a:pPr marL="342900" indent="-342900">
              <a:buFont typeface="+mj-lt"/>
              <a:buAutoNum type="arabicPeriod"/>
            </a:pPr>
            <a:r>
              <a:rPr lang="en-US" dirty="0">
                <a:latin typeface="Aptos" panose="020B0004020202020204" pitchFamily="34" charset="0"/>
              </a:rPr>
              <a:t>Calculating </a:t>
            </a:r>
            <a:r>
              <a:rPr lang="en-US" b="1" dirty="0">
                <a:latin typeface="Aptos" panose="020B0004020202020204" pitchFamily="34" charset="0"/>
              </a:rPr>
              <a:t>Choice Probability </a:t>
            </a:r>
            <a:r>
              <a:rPr lang="en-US" dirty="0">
                <a:latin typeface="Aptos" panose="020B0004020202020204" pitchFamily="34" charset="0"/>
              </a:rPr>
              <a:t>by formula called “</a:t>
            </a:r>
            <a:r>
              <a:rPr lang="en-US" b="0" i="0" dirty="0">
                <a:solidFill>
                  <a:srgbClr val="0070C0"/>
                </a:solidFill>
                <a:effectLst/>
                <a:highlight>
                  <a:srgbClr val="FFFFFF"/>
                </a:highlight>
                <a:latin typeface="Aptos" panose="020B0004020202020204" pitchFamily="34" charset="0"/>
              </a:rPr>
              <a:t>logistic distribution</a:t>
            </a:r>
            <a:r>
              <a:rPr lang="en-US" b="0" i="0" dirty="0">
                <a:solidFill>
                  <a:srgbClr val="0D0D0D"/>
                </a:solidFill>
                <a:effectLst/>
                <a:highlight>
                  <a:srgbClr val="FFFFFF"/>
                </a:highlight>
                <a:latin typeface="Aptos" panose="020B0004020202020204" pitchFamily="34" charset="0"/>
              </a:rPr>
              <a:t>”</a:t>
            </a:r>
          </a:p>
          <a:p>
            <a:pPr marL="342900" indent="-342900">
              <a:buFont typeface="+mj-lt"/>
              <a:buAutoNum type="arabicPeriod"/>
            </a:pPr>
            <a:r>
              <a:rPr lang="en-US" b="0" i="0" dirty="0">
                <a:solidFill>
                  <a:srgbClr val="0D0D0D"/>
                </a:solidFill>
                <a:effectLst/>
                <a:highlight>
                  <a:srgbClr val="FFFFFF"/>
                </a:highlight>
                <a:latin typeface="Söhne"/>
              </a:rPr>
              <a:t>The cost of gathering information about each option depends on </a:t>
            </a:r>
            <a:r>
              <a:rPr lang="en-US" b="1" i="0" dirty="0">
                <a:solidFill>
                  <a:srgbClr val="0D0D0D"/>
                </a:solidFill>
                <a:effectLst/>
                <a:highlight>
                  <a:srgbClr val="FFFFFF"/>
                </a:highlight>
                <a:latin typeface="Söhne"/>
              </a:rPr>
              <a:t>how likely it is to be chosen</a:t>
            </a:r>
            <a:r>
              <a:rPr lang="en-US" b="0" i="0" dirty="0">
                <a:solidFill>
                  <a:srgbClr val="0D0D0D"/>
                </a:solidFill>
                <a:effectLst/>
                <a:highlight>
                  <a:srgbClr val="FFFFFF"/>
                </a:highlight>
                <a:latin typeface="Söhne"/>
              </a:rPr>
              <a:t>. </a:t>
            </a:r>
            <a:endParaRPr lang="en-US" dirty="0">
              <a:solidFill>
                <a:srgbClr val="0D0D0D"/>
              </a:solidFill>
              <a:highlight>
                <a:srgbClr val="FFFFFF"/>
              </a:highlight>
              <a:latin typeface="Aptos" panose="020B0004020202020204" pitchFamily="34" charset="0"/>
            </a:endParaRPr>
          </a:p>
        </p:txBody>
      </p:sp>
      <p:sp>
        <p:nvSpPr>
          <p:cNvPr id="9" name="Arrow: Down 8">
            <a:extLst>
              <a:ext uri="{FF2B5EF4-FFF2-40B4-BE49-F238E27FC236}">
                <a16:creationId xmlns:a16="http://schemas.microsoft.com/office/drawing/2014/main" id="{31C4D0C5-6585-2D6B-47DB-4369CD1ACA29}"/>
              </a:ext>
            </a:extLst>
          </p:cNvPr>
          <p:cNvSpPr/>
          <p:nvPr/>
        </p:nvSpPr>
        <p:spPr>
          <a:xfrm>
            <a:off x="2334984" y="3820518"/>
            <a:ext cx="800101" cy="36933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D481383-1A93-EAE8-DD0C-091B3EC2F740}"/>
              </a:ext>
            </a:extLst>
          </p:cNvPr>
          <p:cNvSpPr txBox="1"/>
          <p:nvPr/>
        </p:nvSpPr>
        <p:spPr>
          <a:xfrm>
            <a:off x="2084611" y="3451185"/>
            <a:ext cx="1491343" cy="369332"/>
          </a:xfrm>
          <a:prstGeom prst="rect">
            <a:avLst/>
          </a:prstGeom>
          <a:noFill/>
        </p:spPr>
        <p:txBody>
          <a:bodyPr wrap="square" rtlCol="0">
            <a:spAutoFit/>
          </a:bodyPr>
          <a:lstStyle/>
          <a:p>
            <a:r>
              <a:rPr lang="en-US" b="1" dirty="0">
                <a:solidFill>
                  <a:srgbClr val="0070C0"/>
                </a:solidFill>
                <a:latin typeface="Aptos" panose="020B0004020202020204" pitchFamily="34" charset="0"/>
              </a:rPr>
              <a:t>Resulted in </a:t>
            </a:r>
          </a:p>
        </p:txBody>
      </p:sp>
      <p:sp>
        <p:nvSpPr>
          <p:cNvPr id="12" name="TextBox 11">
            <a:extLst>
              <a:ext uri="{FF2B5EF4-FFF2-40B4-BE49-F238E27FC236}">
                <a16:creationId xmlns:a16="http://schemas.microsoft.com/office/drawing/2014/main" id="{849590FA-2DAA-BAD1-FC35-30BDA02ACA80}"/>
              </a:ext>
            </a:extLst>
          </p:cNvPr>
          <p:cNvSpPr txBox="1"/>
          <p:nvPr/>
        </p:nvSpPr>
        <p:spPr>
          <a:xfrm>
            <a:off x="397324" y="4189850"/>
            <a:ext cx="5225143" cy="2031325"/>
          </a:xfrm>
          <a:prstGeom prst="rect">
            <a:avLst/>
          </a:prstGeom>
          <a:noFill/>
        </p:spPr>
        <p:txBody>
          <a:bodyPr wrap="square">
            <a:spAutoFit/>
          </a:bodyPr>
          <a:lstStyle/>
          <a:p>
            <a:pPr marL="285750" indent="-285750" algn="l">
              <a:buFont typeface="Wingdings" panose="05000000000000000000" pitchFamily="2" charset="2"/>
              <a:buChar char="Ø"/>
            </a:pPr>
            <a:r>
              <a:rPr lang="en-US" b="0" i="0" dirty="0">
                <a:solidFill>
                  <a:srgbClr val="0D0D0D"/>
                </a:solidFill>
                <a:effectLst/>
                <a:highlight>
                  <a:srgbClr val="FFFFFF"/>
                </a:highlight>
                <a:latin typeface="Söhne"/>
              </a:rPr>
              <a:t>The total </a:t>
            </a:r>
            <a:r>
              <a:rPr lang="en-US" b="1" i="0" dirty="0">
                <a:solidFill>
                  <a:srgbClr val="0D0D0D"/>
                </a:solidFill>
                <a:effectLst/>
                <a:highlight>
                  <a:srgbClr val="FFFFFF"/>
                </a:highlight>
                <a:latin typeface="Söhne"/>
              </a:rPr>
              <a:t>cost of gathering info </a:t>
            </a:r>
            <a:r>
              <a:rPr lang="en-US" b="0" i="0" dirty="0">
                <a:solidFill>
                  <a:srgbClr val="0D0D0D"/>
                </a:solidFill>
                <a:effectLst/>
                <a:highlight>
                  <a:srgbClr val="FFFFFF"/>
                </a:highlight>
                <a:latin typeface="Söhne"/>
              </a:rPr>
              <a:t>is </a:t>
            </a:r>
            <a:r>
              <a:rPr lang="en-US" b="0" i="0" dirty="0">
                <a:solidFill>
                  <a:srgbClr val="0D0D0D"/>
                </a:solidFill>
                <a:effectLst/>
                <a:highlight>
                  <a:srgbClr val="FFFF00"/>
                </a:highlight>
                <a:latin typeface="Söhne"/>
              </a:rPr>
              <a:t>highest when both options are equally likely to be chosen</a:t>
            </a:r>
            <a:r>
              <a:rPr lang="en-US" b="0" i="0" dirty="0">
                <a:solidFill>
                  <a:srgbClr val="0D0D0D"/>
                </a:solidFill>
                <a:effectLst/>
                <a:highlight>
                  <a:srgbClr val="FFFFFF"/>
                </a:highlight>
                <a:latin typeface="Söhne"/>
              </a:rPr>
              <a:t>.</a:t>
            </a:r>
          </a:p>
          <a:p>
            <a:pPr marL="285750" indent="-285750" algn="l">
              <a:buFont typeface="Wingdings" panose="05000000000000000000" pitchFamily="2" charset="2"/>
              <a:buChar char="Ø"/>
            </a:pPr>
            <a:r>
              <a:rPr lang="en-US" b="0" i="0" dirty="0">
                <a:solidFill>
                  <a:srgbClr val="C00000"/>
                </a:solidFill>
                <a:effectLst/>
                <a:highlight>
                  <a:srgbClr val="FFFFFF"/>
                </a:highlight>
                <a:latin typeface="Söhne"/>
              </a:rPr>
              <a:t>More money is spent</a:t>
            </a:r>
            <a:r>
              <a:rPr lang="en-US" b="0" i="0" dirty="0">
                <a:solidFill>
                  <a:srgbClr val="0D0D0D"/>
                </a:solidFill>
                <a:effectLst/>
                <a:highlight>
                  <a:srgbClr val="FFFFFF"/>
                </a:highlight>
                <a:latin typeface="Söhne"/>
              </a:rPr>
              <a:t> on learning about the </a:t>
            </a:r>
            <a:r>
              <a:rPr lang="en-US" b="0" i="0" u="sng" dirty="0">
                <a:solidFill>
                  <a:srgbClr val="0D0D0D"/>
                </a:solidFill>
                <a:effectLst/>
                <a:highlight>
                  <a:srgbClr val="FFFFFF"/>
                </a:highlight>
                <a:latin typeface="Söhne"/>
              </a:rPr>
              <a:t>less attractive option.</a:t>
            </a:r>
          </a:p>
          <a:p>
            <a:pPr marL="285750" indent="-285750" algn="l">
              <a:buFont typeface="Wingdings" panose="05000000000000000000" pitchFamily="2" charset="2"/>
              <a:buChar char="Ø"/>
            </a:pPr>
            <a:r>
              <a:rPr lang="en-US" b="0" i="0" dirty="0">
                <a:solidFill>
                  <a:srgbClr val="0D0D0D"/>
                </a:solidFill>
                <a:effectLst/>
                <a:highlight>
                  <a:srgbClr val="FFFFFF"/>
                </a:highlight>
                <a:latin typeface="Söhne"/>
              </a:rPr>
              <a:t>As the </a:t>
            </a:r>
            <a:r>
              <a:rPr lang="en-US" b="1" i="0" dirty="0">
                <a:solidFill>
                  <a:srgbClr val="0070C0"/>
                </a:solidFill>
                <a:effectLst/>
                <a:highlight>
                  <a:srgbClr val="FFFFFF"/>
                </a:highlight>
                <a:latin typeface="Söhne"/>
              </a:rPr>
              <a:t>likelihood of picking Option 1 increases</a:t>
            </a:r>
            <a:r>
              <a:rPr lang="en-US" b="0" i="0" dirty="0">
                <a:solidFill>
                  <a:srgbClr val="0D0D0D"/>
                </a:solidFill>
                <a:effectLst/>
                <a:highlight>
                  <a:srgbClr val="FFFFFF"/>
                </a:highlight>
                <a:latin typeface="Söhne"/>
              </a:rPr>
              <a:t>, the </a:t>
            </a:r>
            <a:r>
              <a:rPr lang="en-US" b="1" i="0" dirty="0">
                <a:solidFill>
                  <a:srgbClr val="0D0D0D"/>
                </a:solidFill>
                <a:effectLst/>
                <a:highlight>
                  <a:srgbClr val="FFFFFF"/>
                </a:highlight>
                <a:latin typeface="Söhne"/>
              </a:rPr>
              <a:t>proportion of money </a:t>
            </a:r>
            <a:r>
              <a:rPr lang="en-US" b="0" i="0" dirty="0">
                <a:solidFill>
                  <a:srgbClr val="0D0D0D"/>
                </a:solidFill>
                <a:effectLst/>
                <a:highlight>
                  <a:srgbClr val="FFFFFF"/>
                </a:highlight>
                <a:latin typeface="Söhne"/>
              </a:rPr>
              <a:t>spent on gathering info about it </a:t>
            </a:r>
            <a:r>
              <a:rPr lang="en-US" b="1" i="0" dirty="0">
                <a:solidFill>
                  <a:srgbClr val="FF0000"/>
                </a:solidFill>
                <a:effectLst/>
                <a:highlight>
                  <a:srgbClr val="FFFFFF"/>
                </a:highlight>
                <a:latin typeface="Söhne"/>
              </a:rPr>
              <a:t>decreases</a:t>
            </a:r>
            <a:r>
              <a:rPr lang="en-US" b="0" i="0" dirty="0">
                <a:solidFill>
                  <a:srgbClr val="0D0D0D"/>
                </a:solidFill>
                <a:effectLst/>
                <a:highlight>
                  <a:srgbClr val="FFFFFF"/>
                </a:highlight>
                <a:latin typeface="Söhne"/>
              </a:rPr>
              <a:t>.</a:t>
            </a:r>
          </a:p>
        </p:txBody>
      </p:sp>
    </p:spTree>
    <p:extLst>
      <p:ext uri="{BB962C8B-B14F-4D97-AF65-F5344CB8AC3E}">
        <p14:creationId xmlns:p14="http://schemas.microsoft.com/office/powerpoint/2010/main" val="300987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ata collection - Free computer icons">
            <a:extLst>
              <a:ext uri="{FF2B5EF4-FFF2-40B4-BE49-F238E27FC236}">
                <a16:creationId xmlns:a16="http://schemas.microsoft.com/office/drawing/2014/main" id="{09814BBE-471E-46F5-47B5-A1FBC0B070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58481"/>
            <a:ext cx="827315" cy="8273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15A9EE-277E-FF13-3997-B85AF1C1580D}"/>
              </a:ext>
            </a:extLst>
          </p:cNvPr>
          <p:cNvSpPr txBox="1"/>
          <p:nvPr/>
        </p:nvSpPr>
        <p:spPr>
          <a:xfrm>
            <a:off x="673503" y="291351"/>
            <a:ext cx="2530250" cy="395173"/>
          </a:xfrm>
          <a:prstGeom prst="rect">
            <a:avLst/>
          </a:prstGeom>
          <a:noFill/>
        </p:spPr>
        <p:txBody>
          <a:bodyPr wrap="square">
            <a:spAutoFit/>
          </a:bodyPr>
          <a:lstStyle/>
          <a:p>
            <a:pPr marL="0" marR="0" algn="justLow">
              <a:lnSpc>
                <a:spcPct val="115000"/>
              </a:lnSpc>
              <a:spcBef>
                <a:spcPts val="0"/>
              </a:spcBef>
              <a:spcAft>
                <a:spcPts val="800"/>
              </a:spcAft>
            </a:pPr>
            <a:r>
              <a:rPr lang="en-US" b="1" kern="100" dirty="0">
                <a:effectLst/>
                <a:latin typeface="Aptos" panose="020B0004020202020204" pitchFamily="34" charset="0"/>
                <a:ea typeface="Yu Mincho" panose="02020400000000000000" pitchFamily="18" charset="-128"/>
                <a:cs typeface="Arial" panose="020B0604020202020204" pitchFamily="34" charset="0"/>
              </a:rPr>
              <a:t>From theory to data </a:t>
            </a:r>
            <a:endParaRPr lang="en-US" sz="2000" kern="100" dirty="0">
              <a:effectLst/>
              <a:latin typeface="Aptos" panose="020B0004020202020204" pitchFamily="34" charset="0"/>
              <a:ea typeface="Yu Mincho" panose="02020400000000000000" pitchFamily="18" charset="-128"/>
              <a:cs typeface="Arial" panose="020B0604020202020204" pitchFamily="34" charset="0"/>
            </a:endParaRPr>
          </a:p>
        </p:txBody>
      </p:sp>
      <p:sp>
        <p:nvSpPr>
          <p:cNvPr id="8" name="TextBox 7">
            <a:extLst>
              <a:ext uri="{FF2B5EF4-FFF2-40B4-BE49-F238E27FC236}">
                <a16:creationId xmlns:a16="http://schemas.microsoft.com/office/drawing/2014/main" id="{C19171FE-474A-D488-243B-0158043C5CBB}"/>
              </a:ext>
            </a:extLst>
          </p:cNvPr>
          <p:cNvSpPr txBox="1"/>
          <p:nvPr/>
        </p:nvSpPr>
        <p:spPr>
          <a:xfrm>
            <a:off x="34469" y="4764075"/>
            <a:ext cx="5882596" cy="646331"/>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lgn="ctr">
              <a:buFont typeface="Wingdings" panose="05000000000000000000" pitchFamily="2" charset="2"/>
              <a:buChar char="Ø"/>
            </a:pPr>
            <a:r>
              <a:rPr lang="en-US" dirty="0">
                <a:latin typeface="Aptos" panose="020B0004020202020204" pitchFamily="34" charset="0"/>
                <a:ea typeface="Yu Mincho" panose="02020400000000000000" pitchFamily="18" charset="-128"/>
                <a:cs typeface="Arial" panose="020B0604020202020204" pitchFamily="34" charset="0"/>
              </a:rPr>
              <a:t>D</a:t>
            </a:r>
            <a:r>
              <a:rPr lang="en-US" sz="1800" dirty="0">
                <a:effectLst/>
                <a:latin typeface="Aptos" panose="020B0004020202020204" pitchFamily="34" charset="0"/>
                <a:ea typeface="Yu Mincho" panose="02020400000000000000" pitchFamily="18" charset="-128"/>
                <a:cs typeface="Arial" panose="020B0604020202020204" pitchFamily="34" charset="0"/>
              </a:rPr>
              <a:t>ata on international migration flows from </a:t>
            </a:r>
            <a:r>
              <a:rPr lang="en-US" sz="1800" b="1" dirty="0">
                <a:solidFill>
                  <a:srgbClr val="FF0000"/>
                </a:solidFill>
                <a:effectLst/>
                <a:latin typeface="Aptos" panose="020B0004020202020204" pitchFamily="34" charset="0"/>
                <a:ea typeface="Yu Mincho" panose="02020400000000000000" pitchFamily="18" charset="-128"/>
                <a:cs typeface="Arial" panose="020B0604020202020204" pitchFamily="34" charset="0"/>
              </a:rPr>
              <a:t>Abel</a:t>
            </a:r>
            <a:r>
              <a:rPr lang="en-US" sz="1800" dirty="0">
                <a:effectLst/>
                <a:latin typeface="Aptos" panose="020B0004020202020204" pitchFamily="34" charset="0"/>
                <a:ea typeface="Yu Mincho" panose="02020400000000000000" pitchFamily="18" charset="-128"/>
                <a:cs typeface="Arial" panose="020B0604020202020204" pitchFamily="34" charset="0"/>
              </a:rPr>
              <a:t> (</a:t>
            </a:r>
            <a:r>
              <a:rPr lang="en-US" sz="1800" b="1" dirty="0">
                <a:solidFill>
                  <a:srgbClr val="FF0000"/>
                </a:solidFill>
                <a:effectLst/>
                <a:latin typeface="Aptos" panose="020B0004020202020204" pitchFamily="34" charset="0"/>
                <a:ea typeface="Yu Mincho" panose="02020400000000000000" pitchFamily="18" charset="-128"/>
                <a:cs typeface="Arial" panose="020B0604020202020204" pitchFamily="34" charset="0"/>
              </a:rPr>
              <a:t>2018</a:t>
            </a:r>
            <a:r>
              <a:rPr lang="en-US" sz="1800" dirty="0">
                <a:effectLst/>
                <a:latin typeface="Aptos" panose="020B0004020202020204" pitchFamily="34" charset="0"/>
                <a:ea typeface="Yu Mincho" panose="02020400000000000000" pitchFamily="18" charset="-128"/>
                <a:cs typeface="Arial" panose="020B0604020202020204" pitchFamily="34" charset="0"/>
              </a:rPr>
              <a:t>), covering </a:t>
            </a:r>
            <a:r>
              <a:rPr lang="en-US" sz="1800" b="1" dirty="0">
                <a:solidFill>
                  <a:srgbClr val="0070C0"/>
                </a:solidFill>
                <a:effectLst/>
                <a:latin typeface="Aptos" panose="020B0004020202020204" pitchFamily="34" charset="0"/>
                <a:ea typeface="Yu Mincho" panose="02020400000000000000" pitchFamily="18" charset="-128"/>
                <a:cs typeface="Arial" panose="020B0604020202020204" pitchFamily="34" charset="0"/>
              </a:rPr>
              <a:t>203 countries </a:t>
            </a:r>
            <a:r>
              <a:rPr lang="en-US" sz="1800" dirty="0">
                <a:effectLst/>
                <a:latin typeface="Aptos" panose="020B0004020202020204" pitchFamily="34" charset="0"/>
                <a:ea typeface="Yu Mincho" panose="02020400000000000000" pitchFamily="18" charset="-128"/>
                <a:cs typeface="Arial" panose="020B0604020202020204" pitchFamily="34" charset="0"/>
              </a:rPr>
              <a:t>over the period </a:t>
            </a:r>
            <a:r>
              <a:rPr lang="en-US" sz="1800" b="1" dirty="0">
                <a:solidFill>
                  <a:srgbClr val="0070C0"/>
                </a:solidFill>
                <a:effectLst/>
                <a:latin typeface="Aptos" panose="020B0004020202020204" pitchFamily="34" charset="0"/>
                <a:ea typeface="Yu Mincho" panose="02020400000000000000" pitchFamily="18" charset="-128"/>
                <a:cs typeface="Arial" panose="020B0604020202020204" pitchFamily="34" charset="0"/>
              </a:rPr>
              <a:t>1960 to 2015</a:t>
            </a:r>
            <a:r>
              <a:rPr lang="en-US" sz="1800" dirty="0">
                <a:effectLst/>
                <a:latin typeface="Aptos" panose="020B0004020202020204" pitchFamily="34" charset="0"/>
                <a:ea typeface="Yu Mincho" panose="02020400000000000000" pitchFamily="18" charset="-128"/>
                <a:cs typeface="Arial" panose="020B0604020202020204" pitchFamily="34" charset="0"/>
              </a:rPr>
              <a:t>.</a:t>
            </a:r>
            <a:endParaRPr lang="en-US" dirty="0"/>
          </a:p>
        </p:txBody>
      </p:sp>
      <p:sp>
        <p:nvSpPr>
          <p:cNvPr id="10" name="TextBox 9">
            <a:extLst>
              <a:ext uri="{FF2B5EF4-FFF2-40B4-BE49-F238E27FC236}">
                <a16:creationId xmlns:a16="http://schemas.microsoft.com/office/drawing/2014/main" id="{4E8AEE64-D0D1-95B4-C5B6-85FA196C5EDA}"/>
              </a:ext>
            </a:extLst>
          </p:cNvPr>
          <p:cNvSpPr txBox="1"/>
          <p:nvPr/>
        </p:nvSpPr>
        <p:spPr>
          <a:xfrm>
            <a:off x="0" y="5678952"/>
            <a:ext cx="5959475" cy="923330"/>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lgn="ctr">
              <a:buFont typeface="Wingdings" panose="05000000000000000000" pitchFamily="2" charset="2"/>
              <a:buChar char="Ø"/>
            </a:pPr>
            <a:r>
              <a:rPr lang="en-US" sz="1800" dirty="0">
                <a:effectLst/>
                <a:latin typeface="Aptos" panose="020B0004020202020204" pitchFamily="34" charset="0"/>
                <a:ea typeface="Yu Mincho" panose="02020400000000000000" pitchFamily="18" charset="-128"/>
                <a:cs typeface="Arial" panose="020B0604020202020204" pitchFamily="34" charset="0"/>
              </a:rPr>
              <a:t>Paper focuses on seven consecutive five-year periods between </a:t>
            </a:r>
            <a:r>
              <a:rPr lang="en-US" sz="1800" b="1" dirty="0">
                <a:solidFill>
                  <a:srgbClr val="0070C0"/>
                </a:solidFill>
                <a:effectLst/>
                <a:latin typeface="Aptos" panose="020B0004020202020204" pitchFamily="34" charset="0"/>
                <a:ea typeface="Yu Mincho" panose="02020400000000000000" pitchFamily="18" charset="-128"/>
                <a:cs typeface="Arial" panose="020B0604020202020204" pitchFamily="34" charset="0"/>
              </a:rPr>
              <a:t>1980 and 2015</a:t>
            </a:r>
            <a:r>
              <a:rPr lang="en-US" sz="1800" dirty="0">
                <a:effectLst/>
                <a:latin typeface="Aptos" panose="020B0004020202020204" pitchFamily="34" charset="0"/>
                <a:ea typeface="Yu Mincho" panose="02020400000000000000" pitchFamily="18" charset="-128"/>
                <a:cs typeface="Arial" panose="020B0604020202020204" pitchFamily="34" charset="0"/>
              </a:rPr>
              <a:t>, with </a:t>
            </a:r>
            <a:r>
              <a:rPr lang="en-US" sz="1800" b="1" dirty="0">
                <a:effectLst/>
                <a:latin typeface="Aptos" panose="020B0004020202020204" pitchFamily="34" charset="0"/>
                <a:ea typeface="Yu Mincho" panose="02020400000000000000" pitchFamily="18" charset="-128"/>
                <a:cs typeface="Arial" panose="020B0604020202020204" pitchFamily="34" charset="0"/>
              </a:rPr>
              <a:t>a total of </a:t>
            </a:r>
            <a:r>
              <a:rPr lang="en-US" sz="1800" b="1" dirty="0">
                <a:solidFill>
                  <a:srgbClr val="0070C0"/>
                </a:solidFill>
                <a:effectLst/>
                <a:latin typeface="Aptos" panose="020B0004020202020204" pitchFamily="34" charset="0"/>
                <a:ea typeface="Yu Mincho" panose="02020400000000000000" pitchFamily="18" charset="-128"/>
                <a:cs typeface="Arial" panose="020B0604020202020204" pitchFamily="34" charset="0"/>
              </a:rPr>
              <a:t>263,008</a:t>
            </a:r>
            <a:r>
              <a:rPr lang="en-US" sz="1800" b="1" dirty="0">
                <a:effectLst/>
                <a:latin typeface="Aptos" panose="020B0004020202020204" pitchFamily="34" charset="0"/>
                <a:ea typeface="Yu Mincho" panose="02020400000000000000" pitchFamily="18" charset="-128"/>
                <a:cs typeface="Arial" panose="020B0604020202020204" pitchFamily="34" charset="0"/>
              </a:rPr>
              <a:t> observations. </a:t>
            </a:r>
            <a:endParaRPr lang="en-US" b="1" dirty="0"/>
          </a:p>
        </p:txBody>
      </p:sp>
      <p:sp>
        <p:nvSpPr>
          <p:cNvPr id="13" name="TextBox 12">
            <a:extLst>
              <a:ext uri="{FF2B5EF4-FFF2-40B4-BE49-F238E27FC236}">
                <a16:creationId xmlns:a16="http://schemas.microsoft.com/office/drawing/2014/main" id="{D6343FDD-1186-48DD-2C0D-AAE1741F1863}"/>
              </a:ext>
            </a:extLst>
          </p:cNvPr>
          <p:cNvSpPr txBox="1"/>
          <p:nvPr/>
        </p:nvSpPr>
        <p:spPr>
          <a:xfrm>
            <a:off x="6147480" y="4764075"/>
            <a:ext cx="5323114" cy="646331"/>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lgn="ctr">
              <a:buFont typeface="Wingdings" panose="05000000000000000000" pitchFamily="2" charset="2"/>
              <a:buChar char="Ø"/>
            </a:pPr>
            <a:r>
              <a:rPr lang="en-US" sz="1800" dirty="0">
                <a:effectLst/>
                <a:latin typeface="Aptos" panose="020B0004020202020204" pitchFamily="34" charset="0"/>
                <a:ea typeface="Yu Mincho" panose="02020400000000000000" pitchFamily="18" charset="-128"/>
                <a:cs typeface="Arial" panose="020B0604020202020204" pitchFamily="34" charset="0"/>
              </a:rPr>
              <a:t>estimate the "</a:t>
            </a:r>
            <a:r>
              <a:rPr lang="en-US" sz="1800" b="1" dirty="0">
                <a:solidFill>
                  <a:schemeClr val="accent2"/>
                </a:solidFill>
                <a:effectLst/>
                <a:latin typeface="Aptos" panose="020B0004020202020204" pitchFamily="34" charset="0"/>
                <a:ea typeface="Yu Mincho" panose="02020400000000000000" pitchFamily="18" charset="-128"/>
                <a:cs typeface="Arial" panose="020B0604020202020204" pitchFamily="34" charset="0"/>
              </a:rPr>
              <a:t>value of information</a:t>
            </a:r>
            <a:r>
              <a:rPr lang="en-US" sz="1800" dirty="0">
                <a:effectLst/>
                <a:latin typeface="Aptos" panose="020B0004020202020204" pitchFamily="34" charset="0"/>
                <a:ea typeface="Yu Mincho" panose="02020400000000000000" pitchFamily="18" charset="-128"/>
                <a:cs typeface="Arial" panose="020B0604020202020204" pitchFamily="34" charset="0"/>
              </a:rPr>
              <a:t>," a proxy for the </a:t>
            </a:r>
            <a:r>
              <a:rPr lang="en-US" sz="1800" b="1" dirty="0">
                <a:effectLst/>
                <a:latin typeface="Aptos" panose="020B0004020202020204" pitchFamily="34" charset="0"/>
                <a:ea typeface="Yu Mincho" panose="02020400000000000000" pitchFamily="18" charset="-128"/>
                <a:cs typeface="Arial" panose="020B0604020202020204" pitchFamily="34" charset="0"/>
              </a:rPr>
              <a:t>cost of information acquisition.</a:t>
            </a:r>
            <a:endParaRPr lang="en-US" b="1" dirty="0"/>
          </a:p>
        </p:txBody>
      </p:sp>
      <p:pic>
        <p:nvPicPr>
          <p:cNvPr id="24" name="Picture 23" descr="A map of the world&#10;&#10;Description automatically generated">
            <a:extLst>
              <a:ext uri="{FF2B5EF4-FFF2-40B4-BE49-F238E27FC236}">
                <a16:creationId xmlns:a16="http://schemas.microsoft.com/office/drawing/2014/main" id="{14EC4FF7-8F89-725D-D3B5-9FC1FDB8F2C0}"/>
              </a:ext>
            </a:extLst>
          </p:cNvPr>
          <p:cNvPicPr>
            <a:picLocks noChangeAspect="1"/>
          </p:cNvPicPr>
          <p:nvPr/>
        </p:nvPicPr>
        <p:blipFill rotWithShape="1">
          <a:blip r:embed="rId3">
            <a:extLst>
              <a:ext uri="{28A0092B-C50C-407E-A947-70E740481C1C}">
                <a14:useLocalDpi xmlns:a14="http://schemas.microsoft.com/office/drawing/2010/main" val="0"/>
              </a:ext>
            </a:extLst>
          </a:blip>
          <a:srcRect l="9499" r="8046"/>
          <a:stretch/>
        </p:blipFill>
        <p:spPr>
          <a:xfrm>
            <a:off x="2975767" y="291351"/>
            <a:ext cx="7277605" cy="4178246"/>
          </a:xfrm>
          <a:prstGeom prst="rect">
            <a:avLst/>
          </a:prstGeom>
        </p:spPr>
      </p:pic>
      <p:sp>
        <p:nvSpPr>
          <p:cNvPr id="26" name="TextBox 25">
            <a:extLst>
              <a:ext uri="{FF2B5EF4-FFF2-40B4-BE49-F238E27FC236}">
                <a16:creationId xmlns:a16="http://schemas.microsoft.com/office/drawing/2014/main" id="{EEEF2651-0B49-24F5-192D-FE05ADAA9EE8}"/>
              </a:ext>
            </a:extLst>
          </p:cNvPr>
          <p:cNvSpPr txBox="1"/>
          <p:nvPr/>
        </p:nvSpPr>
        <p:spPr>
          <a:xfrm>
            <a:off x="6232527" y="5637414"/>
            <a:ext cx="5511119" cy="923330"/>
          </a:xfrm>
          <a:prstGeom prst="rect">
            <a:avLst/>
          </a:prstGeom>
          <a:noFill/>
        </p:spPr>
        <p:txBody>
          <a:bodyPr wrap="square">
            <a:spAutoFit/>
          </a:bodyPr>
          <a:lstStyle/>
          <a:p>
            <a:pPr marL="285750" indent="-285750" algn="ctr">
              <a:buFont typeface="Wingdings" panose="05000000000000000000" pitchFamily="2" charset="2"/>
              <a:buChar char="Ø"/>
            </a:pPr>
            <a:r>
              <a:rPr lang="en-US" dirty="0">
                <a:latin typeface="Aptos" panose="020B0004020202020204" pitchFamily="34" charset="0"/>
              </a:rPr>
              <a:t>there's no </a:t>
            </a:r>
            <a:r>
              <a:rPr lang="en-US" b="1" dirty="0">
                <a:solidFill>
                  <a:srgbClr val="0070C0"/>
                </a:solidFill>
                <a:latin typeface="Aptos" panose="020B0004020202020204" pitchFamily="34" charset="0"/>
              </a:rPr>
              <a:t>distinct geographical trend in the data</a:t>
            </a:r>
            <a:r>
              <a:rPr lang="en-US" dirty="0">
                <a:latin typeface="Aptos" panose="020B0004020202020204" pitchFamily="34" charset="0"/>
              </a:rPr>
              <a:t>, with significant variability </a:t>
            </a:r>
            <a:r>
              <a:rPr lang="en-US" dirty="0" err="1">
                <a:latin typeface="Aptos" panose="020B0004020202020204" pitchFamily="34" charset="0"/>
              </a:rPr>
              <a:t>i</a:t>
            </a:r>
            <a:r>
              <a:rPr lang="en-US" dirty="0">
                <a:latin typeface="Aptos" panose="020B0004020202020204" pitchFamily="34" charset="0"/>
              </a:rPr>
              <a:t> </a:t>
            </a:r>
            <a:r>
              <a:rPr lang="en-US" b="1" dirty="0">
                <a:latin typeface="Aptos" panose="020B0004020202020204" pitchFamily="34" charset="0"/>
              </a:rPr>
              <a:t>within regions like Latin America and Sub-Saharan Africa.</a:t>
            </a:r>
          </a:p>
        </p:txBody>
      </p:sp>
    </p:spTree>
    <p:extLst>
      <p:ext uri="{BB962C8B-B14F-4D97-AF65-F5344CB8AC3E}">
        <p14:creationId xmlns:p14="http://schemas.microsoft.com/office/powerpoint/2010/main" val="315113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P spid="26" grpId="0"/>
    </p:bld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TM03457475[[fn=Frame]]</Template>
  <TotalTime>4920</TotalTime>
  <Words>1281</Words>
  <Application>Microsoft Office PowerPoint</Application>
  <PresentationFormat>Widescreen</PresentationFormat>
  <Paragraphs>138</Paragraphs>
  <Slides>13</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Söhne</vt:lpstr>
      <vt:lpstr>Aptos</vt:lpstr>
      <vt:lpstr>Arial</vt:lpstr>
      <vt:lpstr>Calibri</vt:lpstr>
      <vt:lpstr>Calibri Light</vt:lpstr>
      <vt:lpstr>Cambria Math</vt:lpstr>
      <vt:lpstr>ESRI ArcPad</vt:lpstr>
      <vt:lpstr>Wingdings</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niloofar yavari</dc:creator>
  <cp:lastModifiedBy>niloofar yavari</cp:lastModifiedBy>
  <cp:revision>21</cp:revision>
  <dcterms:created xsi:type="dcterms:W3CDTF">2024-05-06T01:32:40Z</dcterms:created>
  <dcterms:modified xsi:type="dcterms:W3CDTF">2024-05-13T00:43:34Z</dcterms:modified>
</cp:coreProperties>
</file>